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5" r:id="rId1"/>
  </p:sldMasterIdLst>
  <p:notesMasterIdLst>
    <p:notesMasterId r:id="rId30"/>
  </p:notesMasterIdLst>
  <p:handoutMasterIdLst>
    <p:handoutMasterId r:id="rId31"/>
  </p:handoutMasterIdLst>
  <p:sldIdLst>
    <p:sldId id="256" r:id="rId2"/>
    <p:sldId id="260" r:id="rId3"/>
    <p:sldId id="313" r:id="rId4"/>
    <p:sldId id="312" r:id="rId5"/>
    <p:sldId id="311" r:id="rId6"/>
    <p:sldId id="317" r:id="rId7"/>
    <p:sldId id="316" r:id="rId8"/>
    <p:sldId id="318" r:id="rId9"/>
    <p:sldId id="323" r:id="rId10"/>
    <p:sldId id="325" r:id="rId11"/>
    <p:sldId id="329" r:id="rId12"/>
    <p:sldId id="315" r:id="rId13"/>
    <p:sldId id="314" r:id="rId14"/>
    <p:sldId id="278" r:id="rId15"/>
    <p:sldId id="279" r:id="rId16"/>
    <p:sldId id="280" r:id="rId17"/>
    <p:sldId id="308" r:id="rId18"/>
    <p:sldId id="281" r:id="rId19"/>
    <p:sldId id="330" r:id="rId20"/>
    <p:sldId id="282" r:id="rId21"/>
    <p:sldId id="283" r:id="rId22"/>
    <p:sldId id="331" r:id="rId23"/>
    <p:sldId id="284" r:id="rId24"/>
    <p:sldId id="285" r:id="rId25"/>
    <p:sldId id="286" r:id="rId26"/>
    <p:sldId id="287" r:id="rId27"/>
    <p:sldId id="262" r:id="rId28"/>
    <p:sldId id="261" r:id="rId29"/>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Geneva"/>
        <a:cs typeface="Geneva"/>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Geneva"/>
        <a:cs typeface="Geneva"/>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Geneva"/>
        <a:cs typeface="Geneva"/>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Geneva"/>
        <a:cs typeface="Geneva"/>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Geneva"/>
        <a:cs typeface="Geneva"/>
      </a:defRPr>
    </a:lvl5pPr>
    <a:lvl6pPr marL="2286000" algn="l" defTabSz="914400" rtl="0" eaLnBrk="1" latinLnBrk="0" hangingPunct="1">
      <a:defRPr kern="1200">
        <a:solidFill>
          <a:schemeClr val="tx1"/>
        </a:solidFill>
        <a:latin typeface="Arial" panose="020B0604020202020204" pitchFamily="34" charset="0"/>
        <a:ea typeface="Geneva"/>
        <a:cs typeface="Geneva"/>
      </a:defRPr>
    </a:lvl6pPr>
    <a:lvl7pPr marL="2743200" algn="l" defTabSz="914400" rtl="0" eaLnBrk="1" latinLnBrk="0" hangingPunct="1">
      <a:defRPr kern="1200">
        <a:solidFill>
          <a:schemeClr val="tx1"/>
        </a:solidFill>
        <a:latin typeface="Arial" panose="020B0604020202020204" pitchFamily="34" charset="0"/>
        <a:ea typeface="Geneva"/>
        <a:cs typeface="Geneva"/>
      </a:defRPr>
    </a:lvl7pPr>
    <a:lvl8pPr marL="3200400" algn="l" defTabSz="914400" rtl="0" eaLnBrk="1" latinLnBrk="0" hangingPunct="1">
      <a:defRPr kern="1200">
        <a:solidFill>
          <a:schemeClr val="tx1"/>
        </a:solidFill>
        <a:latin typeface="Arial" panose="020B0604020202020204" pitchFamily="34" charset="0"/>
        <a:ea typeface="Geneva"/>
        <a:cs typeface="Geneva"/>
      </a:defRPr>
    </a:lvl8pPr>
    <a:lvl9pPr marL="3657600" algn="l" defTabSz="914400" rtl="0" eaLnBrk="1" latinLnBrk="0" hangingPunct="1">
      <a:defRPr kern="1200">
        <a:solidFill>
          <a:schemeClr val="tx1"/>
        </a:solidFill>
        <a:latin typeface="Arial" panose="020B0604020202020204" pitchFamily="34" charset="0"/>
        <a:ea typeface="Geneva"/>
        <a:cs typeface="Geneva"/>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209" userDrawn="1">
          <p15:clr>
            <a:srgbClr val="A4A3A4"/>
          </p15:clr>
        </p15:guide>
        <p15:guide id="3" orient="horz" pos="2932">
          <p15:clr>
            <a:srgbClr val="A4A3A4"/>
          </p15:clr>
        </p15:guide>
        <p15:guide id="4" pos="221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3117"/>
    <a:srgbClr val="17365E"/>
    <a:srgbClr val="EEB500"/>
    <a:srgbClr val="17375E"/>
    <a:srgbClr val="0062A2"/>
    <a:srgbClr val="003399"/>
    <a:srgbClr val="00202E"/>
    <a:srgbClr val="002060"/>
    <a:srgbClr val="64BDD2"/>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92" autoAdjust="0"/>
    <p:restoredTop sz="94737" autoAdjust="0"/>
  </p:normalViewPr>
  <p:slideViewPr>
    <p:cSldViewPr>
      <p:cViewPr>
        <p:scale>
          <a:sx n="80" d="100"/>
          <a:sy n="80" d="100"/>
        </p:scale>
        <p:origin x="-978" y="-3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8" d="100"/>
          <a:sy n="68" d="100"/>
        </p:scale>
        <p:origin x="-1500" y="-102"/>
      </p:cViewPr>
      <p:guideLst>
        <p:guide orient="horz" pos="2928"/>
        <p:guide orient="horz" pos="2932"/>
        <p:guide pos="2209"/>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4019" name="Rectangle 3"/>
          <p:cNvSpPr>
            <a:spLocks noGrp="1" noChangeArrowheads="1"/>
          </p:cNvSpPr>
          <p:nvPr>
            <p:ph type="dt" sz="quarter" idx="1"/>
          </p:nvPr>
        </p:nvSpPr>
        <p:spPr bwMode="auto">
          <a:xfrm>
            <a:off x="3977531" y="0"/>
            <a:ext cx="3043979" cy="465773"/>
          </a:xfrm>
          <a:prstGeom prst="rect">
            <a:avLst/>
          </a:prstGeom>
          <a:noFill/>
          <a:ln w="9525">
            <a:noFill/>
            <a:miter lim="800000"/>
            <a:headEnd/>
            <a:tailEnd/>
          </a:ln>
        </p:spPr>
        <p:txBody>
          <a:bodyPr vert="horz" wrap="square" lIns="90822" tIns="45411" rIns="90822" bIns="45411" numCol="1" anchor="t" anchorCtr="0" compatLnSpc="1">
            <a:prstTxWarp prst="textNoShape">
              <a:avLst/>
            </a:prstTxWarp>
          </a:bodyPr>
          <a:lstStyle>
            <a:lvl1pPr algn="r" defTabSz="904643" eaLnBrk="0" hangingPunct="0">
              <a:defRPr sz="1200">
                <a:cs typeface="Arial" pitchFamily="34" charset="0"/>
              </a:defRPr>
            </a:lvl1pPr>
          </a:lstStyle>
          <a:p>
            <a:pPr>
              <a:defRPr/>
            </a:pPr>
            <a:r>
              <a:rPr lang="en-US"/>
              <a:t>SESSION TITLE</a:t>
            </a:r>
          </a:p>
        </p:txBody>
      </p:sp>
      <p:sp>
        <p:nvSpPr>
          <p:cNvPr id="214021" name="Rectangle 5"/>
          <p:cNvSpPr>
            <a:spLocks noGrp="1" noChangeArrowheads="1"/>
          </p:cNvSpPr>
          <p:nvPr>
            <p:ph type="sldNum" sz="quarter" idx="3"/>
          </p:nvPr>
        </p:nvSpPr>
        <p:spPr bwMode="auto">
          <a:xfrm>
            <a:off x="3977531" y="8841738"/>
            <a:ext cx="3043979" cy="465773"/>
          </a:xfrm>
          <a:prstGeom prst="rect">
            <a:avLst/>
          </a:prstGeom>
          <a:noFill/>
          <a:ln w="9525">
            <a:noFill/>
            <a:miter lim="800000"/>
            <a:headEnd/>
            <a:tailEnd/>
          </a:ln>
        </p:spPr>
        <p:txBody>
          <a:bodyPr vert="horz" wrap="square" lIns="90822" tIns="45411" rIns="90822" bIns="45411" numCol="1" anchor="b" anchorCtr="0" compatLnSpc="1">
            <a:prstTxWarp prst="textNoShape">
              <a:avLst/>
            </a:prstTxWarp>
          </a:bodyPr>
          <a:lstStyle>
            <a:lvl1pPr algn="r" defTabSz="904643" eaLnBrk="0" hangingPunct="0">
              <a:defRPr sz="1200">
                <a:latin typeface="Times New Roman" panose="02020603050405020304" pitchFamily="18" charset="0"/>
              </a:defRPr>
            </a:lvl1pPr>
          </a:lstStyle>
          <a:p>
            <a:pPr>
              <a:defRPr/>
            </a:pPr>
            <a:fld id="{88A2C317-3B8B-49C0-AA90-74856C8D22EA}" type="slidenum">
              <a:rPr lang="en-US" altLang="en-US"/>
              <a:pPr>
                <a:defRPr/>
              </a:pPr>
              <a:t>‹#›</a:t>
            </a:fld>
            <a:endParaRPr lang="en-US" altLang="en-US"/>
          </a:p>
        </p:txBody>
      </p:sp>
      <p:sp>
        <p:nvSpPr>
          <p:cNvPr id="6148" name="Text Box 11"/>
          <p:cNvSpPr txBox="1">
            <a:spLocks noChangeArrowheads="1"/>
          </p:cNvSpPr>
          <p:nvPr/>
        </p:nvSpPr>
        <p:spPr bwMode="auto">
          <a:xfrm>
            <a:off x="152677" y="8851277"/>
            <a:ext cx="3053522" cy="276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22" tIns="45411" rIns="90822" bIns="45411">
            <a:spAutoFit/>
          </a:bodyPr>
          <a:lstStyle>
            <a:lvl1pPr defTabSz="903288">
              <a:defRPr>
                <a:solidFill>
                  <a:schemeClr val="tx1"/>
                </a:solidFill>
                <a:latin typeface="Arial" panose="020B0604020202020204" pitchFamily="34" charset="0"/>
                <a:ea typeface="Geneva"/>
                <a:cs typeface="Geneva"/>
              </a:defRPr>
            </a:lvl1pPr>
            <a:lvl2pPr marL="742950" indent="-285750" defTabSz="903288">
              <a:defRPr>
                <a:solidFill>
                  <a:schemeClr val="tx1"/>
                </a:solidFill>
                <a:latin typeface="Arial" panose="020B0604020202020204" pitchFamily="34" charset="0"/>
                <a:ea typeface="Geneva"/>
                <a:cs typeface="Geneva"/>
              </a:defRPr>
            </a:lvl2pPr>
            <a:lvl3pPr marL="1143000" indent="-228600" defTabSz="903288">
              <a:defRPr>
                <a:solidFill>
                  <a:schemeClr val="tx1"/>
                </a:solidFill>
                <a:latin typeface="Arial" panose="020B0604020202020204" pitchFamily="34" charset="0"/>
                <a:ea typeface="Geneva"/>
                <a:cs typeface="Geneva"/>
              </a:defRPr>
            </a:lvl3pPr>
            <a:lvl4pPr marL="1600200" indent="-228600" defTabSz="903288">
              <a:defRPr>
                <a:solidFill>
                  <a:schemeClr val="tx1"/>
                </a:solidFill>
                <a:latin typeface="Arial" panose="020B0604020202020204" pitchFamily="34" charset="0"/>
                <a:ea typeface="Geneva"/>
                <a:cs typeface="Geneva"/>
              </a:defRPr>
            </a:lvl4pPr>
            <a:lvl5pPr marL="2057400" indent="-228600" defTabSz="903288">
              <a:defRPr>
                <a:solidFill>
                  <a:schemeClr val="tx1"/>
                </a:solidFill>
                <a:latin typeface="Arial" panose="020B0604020202020204" pitchFamily="34" charset="0"/>
                <a:ea typeface="Geneva"/>
                <a:cs typeface="Geneva"/>
              </a:defRPr>
            </a:lvl5pPr>
            <a:lvl6pPr marL="2514600" indent="-228600" defTabSz="903288" eaLnBrk="0" fontAlgn="base" hangingPunct="0">
              <a:spcBef>
                <a:spcPct val="0"/>
              </a:spcBef>
              <a:spcAft>
                <a:spcPct val="0"/>
              </a:spcAft>
              <a:defRPr>
                <a:solidFill>
                  <a:schemeClr val="tx1"/>
                </a:solidFill>
                <a:latin typeface="Arial" panose="020B0604020202020204" pitchFamily="34" charset="0"/>
                <a:ea typeface="Geneva"/>
                <a:cs typeface="Geneva"/>
              </a:defRPr>
            </a:lvl6pPr>
            <a:lvl7pPr marL="2971800" indent="-228600" defTabSz="903288" eaLnBrk="0" fontAlgn="base" hangingPunct="0">
              <a:spcBef>
                <a:spcPct val="0"/>
              </a:spcBef>
              <a:spcAft>
                <a:spcPct val="0"/>
              </a:spcAft>
              <a:defRPr>
                <a:solidFill>
                  <a:schemeClr val="tx1"/>
                </a:solidFill>
                <a:latin typeface="Arial" panose="020B0604020202020204" pitchFamily="34" charset="0"/>
                <a:ea typeface="Geneva"/>
                <a:cs typeface="Geneva"/>
              </a:defRPr>
            </a:lvl7pPr>
            <a:lvl8pPr marL="3429000" indent="-228600" defTabSz="903288" eaLnBrk="0" fontAlgn="base" hangingPunct="0">
              <a:spcBef>
                <a:spcPct val="0"/>
              </a:spcBef>
              <a:spcAft>
                <a:spcPct val="0"/>
              </a:spcAft>
              <a:defRPr>
                <a:solidFill>
                  <a:schemeClr val="tx1"/>
                </a:solidFill>
                <a:latin typeface="Arial" panose="020B0604020202020204" pitchFamily="34" charset="0"/>
                <a:ea typeface="Geneva"/>
                <a:cs typeface="Geneva"/>
              </a:defRPr>
            </a:lvl8pPr>
            <a:lvl9pPr marL="3886200" indent="-228600" defTabSz="903288" eaLnBrk="0" fontAlgn="base" hangingPunct="0">
              <a:spcBef>
                <a:spcPct val="0"/>
              </a:spcBef>
              <a:spcAft>
                <a:spcPct val="0"/>
              </a:spcAft>
              <a:defRPr>
                <a:solidFill>
                  <a:schemeClr val="tx1"/>
                </a:solidFill>
                <a:latin typeface="Arial" panose="020B0604020202020204" pitchFamily="34" charset="0"/>
                <a:ea typeface="Geneva"/>
                <a:cs typeface="Geneva"/>
              </a:defRPr>
            </a:lvl9pPr>
          </a:lstStyle>
          <a:p>
            <a:pPr>
              <a:spcBef>
                <a:spcPct val="50000"/>
              </a:spcBef>
              <a:defRPr/>
            </a:pPr>
            <a:r>
              <a:rPr lang="en-US" altLang="en-US" sz="1200" b="1" dirty="0">
                <a:solidFill>
                  <a:srgbClr val="17375E"/>
                </a:solidFill>
                <a:ea typeface="MS PGothic" panose="020B0600070205080204" pitchFamily="34" charset="-128"/>
              </a:rPr>
              <a:t>Employee Ownership Conference </a:t>
            </a:r>
            <a:r>
              <a:rPr lang="en-US" altLang="en-US" sz="1200" b="1" dirty="0">
                <a:solidFill>
                  <a:srgbClr val="783117"/>
                </a:solidFill>
                <a:ea typeface="MS PGothic" panose="020B0600070205080204" pitchFamily="34" charset="-128"/>
              </a:rPr>
              <a:t>2018</a:t>
            </a:r>
          </a:p>
        </p:txBody>
      </p:sp>
    </p:spTree>
    <p:extLst>
      <p:ext uri="{BB962C8B-B14F-4D97-AF65-F5344CB8AC3E}">
        <p14:creationId xmlns:p14="http://schemas.microsoft.com/office/powerpoint/2010/main" val="14255043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2" y="0"/>
            <a:ext cx="3045570" cy="465773"/>
          </a:xfrm>
          <a:prstGeom prst="rect">
            <a:avLst/>
          </a:prstGeom>
          <a:noFill/>
          <a:ln w="9525">
            <a:noFill/>
            <a:miter lim="800000"/>
            <a:headEnd/>
            <a:tailEnd/>
          </a:ln>
        </p:spPr>
        <p:txBody>
          <a:bodyPr vert="horz" wrap="square" lIns="90822" tIns="45411" rIns="90822" bIns="45411" numCol="1" anchor="t" anchorCtr="0" compatLnSpc="1">
            <a:prstTxWarp prst="textNoShape">
              <a:avLst/>
            </a:prstTxWarp>
          </a:bodyPr>
          <a:lstStyle>
            <a:lvl1pPr defTabSz="904643" eaLnBrk="0" hangingPunct="0">
              <a:defRPr sz="1200">
                <a:latin typeface="Times New Roman" pitchFamily="18" charset="0"/>
              </a:defRPr>
            </a:lvl1pPr>
          </a:lstStyle>
          <a:p>
            <a:pPr>
              <a:defRPr/>
            </a:pPr>
            <a:endParaRPr lang="en-US"/>
          </a:p>
        </p:txBody>
      </p:sp>
      <p:sp>
        <p:nvSpPr>
          <p:cNvPr id="6147" name="Rectangle 4"/>
          <p:cNvSpPr>
            <a:spLocks noGrp="1" noRot="1" noChangeAspect="1" noChangeArrowheads="1" noTextEdit="1"/>
          </p:cNvSpPr>
          <p:nvPr>
            <p:ph type="sldImg" idx="2"/>
          </p:nvPr>
        </p:nvSpPr>
        <p:spPr bwMode="auto">
          <a:xfrm>
            <a:off x="1185863" y="696913"/>
            <a:ext cx="4656137" cy="3492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5" name="Rectangle 5"/>
          <p:cNvSpPr>
            <a:spLocks noGrp="1" noChangeArrowheads="1"/>
          </p:cNvSpPr>
          <p:nvPr>
            <p:ph type="body" sz="quarter" idx="3"/>
          </p:nvPr>
        </p:nvSpPr>
        <p:spPr bwMode="auto">
          <a:xfrm>
            <a:off x="702946" y="4422458"/>
            <a:ext cx="5617208" cy="4190367"/>
          </a:xfrm>
          <a:prstGeom prst="rect">
            <a:avLst/>
          </a:prstGeom>
          <a:noFill/>
          <a:ln w="9525">
            <a:noFill/>
            <a:miter lim="800000"/>
            <a:headEnd/>
            <a:tailEnd/>
          </a:ln>
        </p:spPr>
        <p:txBody>
          <a:bodyPr vert="horz" wrap="square" lIns="90822" tIns="45411" rIns="90822" bIns="4541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6806" name="Rectangle 6"/>
          <p:cNvSpPr>
            <a:spLocks noGrp="1" noChangeArrowheads="1"/>
          </p:cNvSpPr>
          <p:nvPr>
            <p:ph type="ftr" sz="quarter" idx="4"/>
          </p:nvPr>
        </p:nvSpPr>
        <p:spPr bwMode="auto">
          <a:xfrm>
            <a:off x="2" y="8841738"/>
            <a:ext cx="3045570" cy="465773"/>
          </a:xfrm>
          <a:prstGeom prst="rect">
            <a:avLst/>
          </a:prstGeom>
          <a:noFill/>
          <a:ln w="9525">
            <a:noFill/>
            <a:miter lim="800000"/>
            <a:headEnd/>
            <a:tailEnd/>
          </a:ln>
        </p:spPr>
        <p:txBody>
          <a:bodyPr vert="horz" wrap="square" lIns="90822" tIns="45411" rIns="90822" bIns="45411" numCol="1" anchor="b" anchorCtr="0" compatLnSpc="1">
            <a:prstTxWarp prst="textNoShape">
              <a:avLst/>
            </a:prstTxWarp>
          </a:bodyPr>
          <a:lstStyle>
            <a:lvl1pPr defTabSz="904643" eaLnBrk="0" hangingPunct="0">
              <a:defRPr sz="1200">
                <a:latin typeface="Times New Roman" pitchFamily="18" charset="0"/>
              </a:defRPr>
            </a:lvl1pPr>
          </a:lstStyle>
          <a:p>
            <a:pPr>
              <a:defRPr/>
            </a:pPr>
            <a:endParaRPr lang="en-US"/>
          </a:p>
        </p:txBody>
      </p:sp>
      <p:sp>
        <p:nvSpPr>
          <p:cNvPr id="76807" name="Rectangle 7"/>
          <p:cNvSpPr>
            <a:spLocks noGrp="1" noChangeArrowheads="1"/>
          </p:cNvSpPr>
          <p:nvPr>
            <p:ph type="sldNum" sz="quarter" idx="5"/>
          </p:nvPr>
        </p:nvSpPr>
        <p:spPr bwMode="auto">
          <a:xfrm>
            <a:off x="3977531" y="8841738"/>
            <a:ext cx="3043979" cy="465773"/>
          </a:xfrm>
          <a:prstGeom prst="rect">
            <a:avLst/>
          </a:prstGeom>
          <a:noFill/>
          <a:ln w="9525">
            <a:noFill/>
            <a:miter lim="800000"/>
            <a:headEnd/>
            <a:tailEnd/>
          </a:ln>
        </p:spPr>
        <p:txBody>
          <a:bodyPr vert="horz" wrap="square" lIns="90822" tIns="45411" rIns="90822" bIns="45411" numCol="1" anchor="b" anchorCtr="0" compatLnSpc="1">
            <a:prstTxWarp prst="textNoShape">
              <a:avLst/>
            </a:prstTxWarp>
          </a:bodyPr>
          <a:lstStyle>
            <a:lvl1pPr algn="r" defTabSz="904643" eaLnBrk="0" hangingPunct="0">
              <a:defRPr sz="1200">
                <a:latin typeface="Times New Roman" panose="02020603050405020304" pitchFamily="18" charset="0"/>
              </a:defRPr>
            </a:lvl1pPr>
          </a:lstStyle>
          <a:p>
            <a:pPr>
              <a:defRPr/>
            </a:pPr>
            <a:fld id="{A6AD50F1-B6C4-49CC-8A98-3D443D452D65}" type="slidenum">
              <a:rPr lang="en-US" altLang="en-US"/>
              <a:pPr>
                <a:defRPr/>
              </a:pPr>
              <a:t>‹#›</a:t>
            </a:fld>
            <a:endParaRPr lang="en-US" altLang="en-US"/>
          </a:p>
        </p:txBody>
      </p:sp>
    </p:spTree>
    <p:extLst>
      <p:ext uri="{BB962C8B-B14F-4D97-AF65-F5344CB8AC3E}">
        <p14:creationId xmlns:p14="http://schemas.microsoft.com/office/powerpoint/2010/main" val="2506092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Arial" pitchFamily="-112" charset="0"/>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Arial" pitchFamily="-112" charset="0"/>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Arial" pitchFamily="-112" charset="0"/>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Arial" pitchFamily="-112" charset="0"/>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Arial" pitchFamily="-112"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55A530-BB71-473B-AC4F-4C742F151624}" type="slidenum">
              <a:rPr lang="en-US" smtClean="0"/>
              <a:pPr>
                <a:defRPr/>
              </a:pPr>
              <a:t>9</a:t>
            </a:fld>
            <a:endParaRPr lang="en-US" dirty="0"/>
          </a:p>
        </p:txBody>
      </p:sp>
    </p:spTree>
    <p:extLst>
      <p:ext uri="{BB962C8B-B14F-4D97-AF65-F5344CB8AC3E}">
        <p14:creationId xmlns:p14="http://schemas.microsoft.com/office/powerpoint/2010/main" val="2583829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6AD50F1-B6C4-49CC-8A98-3D443D452D65}" type="slidenum">
              <a:rPr lang="en-US" altLang="en-US" smtClean="0"/>
              <a:pPr>
                <a:defRPr/>
              </a:pPr>
              <a:t>20</a:t>
            </a:fld>
            <a:endParaRPr lang="en-US" altLang="en-US"/>
          </a:p>
        </p:txBody>
      </p:sp>
    </p:spTree>
    <p:extLst>
      <p:ext uri="{BB962C8B-B14F-4D97-AF65-F5344CB8AC3E}">
        <p14:creationId xmlns:p14="http://schemas.microsoft.com/office/powerpoint/2010/main" val="4141797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6AD50F1-B6C4-49CC-8A98-3D443D452D65}" type="slidenum">
              <a:rPr lang="en-US" altLang="en-US" smtClean="0"/>
              <a:pPr>
                <a:defRPr/>
              </a:pPr>
              <a:t>21</a:t>
            </a:fld>
            <a:endParaRPr lang="en-US" altLang="en-US"/>
          </a:p>
        </p:txBody>
      </p:sp>
    </p:spTree>
    <p:extLst>
      <p:ext uri="{BB962C8B-B14F-4D97-AF65-F5344CB8AC3E}">
        <p14:creationId xmlns:p14="http://schemas.microsoft.com/office/powerpoint/2010/main" val="4141797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6AD50F1-B6C4-49CC-8A98-3D443D452D65}" type="slidenum">
              <a:rPr lang="en-US" altLang="en-US" smtClean="0"/>
              <a:pPr>
                <a:defRPr/>
              </a:pPr>
              <a:t>22</a:t>
            </a:fld>
            <a:endParaRPr lang="en-US" altLang="en-US"/>
          </a:p>
        </p:txBody>
      </p:sp>
    </p:spTree>
    <p:extLst>
      <p:ext uri="{BB962C8B-B14F-4D97-AF65-F5344CB8AC3E}">
        <p14:creationId xmlns:p14="http://schemas.microsoft.com/office/powerpoint/2010/main" val="3560084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6AD50F1-B6C4-49CC-8A98-3D443D452D65}" type="slidenum">
              <a:rPr lang="en-US" altLang="en-US" smtClean="0"/>
              <a:pPr>
                <a:defRPr/>
              </a:pPr>
              <a:t>23</a:t>
            </a:fld>
            <a:endParaRPr lang="en-US" altLang="en-US"/>
          </a:p>
        </p:txBody>
      </p:sp>
    </p:spTree>
    <p:extLst>
      <p:ext uri="{BB962C8B-B14F-4D97-AF65-F5344CB8AC3E}">
        <p14:creationId xmlns:p14="http://schemas.microsoft.com/office/powerpoint/2010/main" val="4141797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6AD50F1-B6C4-49CC-8A98-3D443D452D65}" type="slidenum">
              <a:rPr lang="en-US" altLang="en-US" smtClean="0"/>
              <a:pPr>
                <a:defRPr/>
              </a:pPr>
              <a:t>24</a:t>
            </a:fld>
            <a:endParaRPr lang="en-US" altLang="en-US"/>
          </a:p>
        </p:txBody>
      </p:sp>
    </p:spTree>
    <p:extLst>
      <p:ext uri="{BB962C8B-B14F-4D97-AF65-F5344CB8AC3E}">
        <p14:creationId xmlns:p14="http://schemas.microsoft.com/office/powerpoint/2010/main" val="4141797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6AD50F1-B6C4-49CC-8A98-3D443D452D65}" type="slidenum">
              <a:rPr lang="en-US" altLang="en-US" smtClean="0"/>
              <a:pPr>
                <a:defRPr/>
              </a:pPr>
              <a:t>25</a:t>
            </a:fld>
            <a:endParaRPr lang="en-US" altLang="en-US"/>
          </a:p>
        </p:txBody>
      </p:sp>
    </p:spTree>
    <p:extLst>
      <p:ext uri="{BB962C8B-B14F-4D97-AF65-F5344CB8AC3E}">
        <p14:creationId xmlns:p14="http://schemas.microsoft.com/office/powerpoint/2010/main" val="41417970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6AD50F1-B6C4-49CC-8A98-3D443D452D65}" type="slidenum">
              <a:rPr lang="en-US" altLang="en-US" smtClean="0"/>
              <a:pPr>
                <a:defRPr/>
              </a:pPr>
              <a:t>26</a:t>
            </a:fld>
            <a:endParaRPr lang="en-US" altLang="en-US"/>
          </a:p>
        </p:txBody>
      </p:sp>
    </p:spTree>
    <p:extLst>
      <p:ext uri="{BB962C8B-B14F-4D97-AF65-F5344CB8AC3E}">
        <p14:creationId xmlns:p14="http://schemas.microsoft.com/office/powerpoint/2010/main" val="41417970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268061" y="2141531"/>
            <a:ext cx="8153400" cy="1800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Geneva"/>
                <a:cs typeface="Geneva"/>
              </a:defRPr>
            </a:lvl1pPr>
            <a:lvl2pPr marL="742950" indent="-285750">
              <a:defRPr>
                <a:solidFill>
                  <a:schemeClr val="tx1"/>
                </a:solidFill>
                <a:latin typeface="Arial" panose="020B0604020202020204" pitchFamily="34" charset="0"/>
                <a:ea typeface="Geneva"/>
                <a:cs typeface="Geneva"/>
              </a:defRPr>
            </a:lvl2pPr>
            <a:lvl3pPr marL="1143000" indent="-228600">
              <a:defRPr>
                <a:solidFill>
                  <a:schemeClr val="tx1"/>
                </a:solidFill>
                <a:latin typeface="Arial" panose="020B0604020202020204" pitchFamily="34" charset="0"/>
                <a:ea typeface="Geneva"/>
                <a:cs typeface="Geneva"/>
              </a:defRPr>
            </a:lvl3pPr>
            <a:lvl4pPr marL="1600200" indent="-228600">
              <a:defRPr>
                <a:solidFill>
                  <a:schemeClr val="tx1"/>
                </a:solidFill>
                <a:latin typeface="Arial" panose="020B0604020202020204" pitchFamily="34" charset="0"/>
                <a:ea typeface="Geneva"/>
                <a:cs typeface="Geneva"/>
              </a:defRPr>
            </a:lvl4pPr>
            <a:lvl5pPr marL="2057400" indent="-228600">
              <a:defRPr>
                <a:solidFill>
                  <a:schemeClr val="tx1"/>
                </a:solidFill>
                <a:latin typeface="Arial" panose="020B0604020202020204" pitchFamily="34" charset="0"/>
                <a:ea typeface="Geneva"/>
                <a:cs typeface="Geneva"/>
              </a:defRPr>
            </a:lvl5pPr>
            <a:lvl6pPr marL="2514600" indent="-228600" eaLnBrk="0" fontAlgn="base" hangingPunct="0">
              <a:spcBef>
                <a:spcPct val="0"/>
              </a:spcBef>
              <a:spcAft>
                <a:spcPct val="0"/>
              </a:spcAft>
              <a:defRPr>
                <a:solidFill>
                  <a:schemeClr val="tx1"/>
                </a:solidFill>
                <a:latin typeface="Arial" panose="020B0604020202020204" pitchFamily="34" charset="0"/>
                <a:ea typeface="Geneva"/>
                <a:cs typeface="Geneva"/>
              </a:defRPr>
            </a:lvl6pPr>
            <a:lvl7pPr marL="2971800" indent="-228600" eaLnBrk="0" fontAlgn="base" hangingPunct="0">
              <a:spcBef>
                <a:spcPct val="0"/>
              </a:spcBef>
              <a:spcAft>
                <a:spcPct val="0"/>
              </a:spcAft>
              <a:defRPr>
                <a:solidFill>
                  <a:schemeClr val="tx1"/>
                </a:solidFill>
                <a:latin typeface="Arial" panose="020B0604020202020204" pitchFamily="34" charset="0"/>
                <a:ea typeface="Geneva"/>
                <a:cs typeface="Geneva"/>
              </a:defRPr>
            </a:lvl7pPr>
            <a:lvl8pPr marL="3429000" indent="-228600" eaLnBrk="0" fontAlgn="base" hangingPunct="0">
              <a:spcBef>
                <a:spcPct val="0"/>
              </a:spcBef>
              <a:spcAft>
                <a:spcPct val="0"/>
              </a:spcAft>
              <a:defRPr>
                <a:solidFill>
                  <a:schemeClr val="tx1"/>
                </a:solidFill>
                <a:latin typeface="Arial" panose="020B0604020202020204" pitchFamily="34" charset="0"/>
                <a:ea typeface="Geneva"/>
                <a:cs typeface="Geneva"/>
              </a:defRPr>
            </a:lvl8pPr>
            <a:lvl9pPr marL="3886200" indent="-228600" eaLnBrk="0" fontAlgn="base" hangingPunct="0">
              <a:spcBef>
                <a:spcPct val="0"/>
              </a:spcBef>
              <a:spcAft>
                <a:spcPct val="0"/>
              </a:spcAft>
              <a:defRPr>
                <a:solidFill>
                  <a:schemeClr val="tx1"/>
                </a:solidFill>
                <a:latin typeface="Arial" panose="020B0604020202020204" pitchFamily="34" charset="0"/>
                <a:ea typeface="Geneva"/>
                <a:cs typeface="Geneva"/>
              </a:defRPr>
            </a:lvl9pPr>
          </a:lstStyle>
          <a:p>
            <a:pPr eaLnBrk="1" hangingPunct="1">
              <a:defRPr/>
            </a:pPr>
            <a:endParaRPr lang="en-US" altLang="en-US" sz="1800" dirty="0">
              <a:solidFill>
                <a:srgbClr val="783117"/>
              </a:solidFill>
              <a:latin typeface="Calibri" panose="020F0502020204030204" pitchFamily="34" charset="0"/>
            </a:endParaRPr>
          </a:p>
          <a:p>
            <a:pPr eaLnBrk="1" hangingPunct="1">
              <a:defRPr/>
            </a:pPr>
            <a:endParaRPr lang="en-US" altLang="en-US" sz="1500" dirty="0">
              <a:solidFill>
                <a:srgbClr val="783117"/>
              </a:solidFill>
              <a:latin typeface="Calibri" panose="020F0502020204030204" pitchFamily="34" charset="0"/>
            </a:endParaRPr>
          </a:p>
          <a:p>
            <a:pPr eaLnBrk="1" hangingPunct="1">
              <a:defRPr/>
            </a:pPr>
            <a:endParaRPr lang="en-US" altLang="en-US" sz="1500" dirty="0">
              <a:solidFill>
                <a:srgbClr val="783117"/>
              </a:solidFill>
              <a:latin typeface="Calibri" panose="020F0502020204030204" pitchFamily="34" charset="0"/>
            </a:endParaRPr>
          </a:p>
          <a:p>
            <a:pPr eaLnBrk="1" hangingPunct="1">
              <a:defRPr/>
            </a:pPr>
            <a:endParaRPr lang="en-US" altLang="en-US" sz="1500" dirty="0">
              <a:solidFill>
                <a:srgbClr val="783117"/>
              </a:solidFill>
              <a:latin typeface="Calibri" panose="020F0502020204030204" pitchFamily="34" charset="0"/>
            </a:endParaRPr>
          </a:p>
          <a:p>
            <a:pPr eaLnBrk="1" hangingPunct="1">
              <a:defRPr/>
            </a:pPr>
            <a:endParaRPr lang="en-US" altLang="en-US" sz="1500" dirty="0">
              <a:solidFill>
                <a:srgbClr val="783117"/>
              </a:solidFill>
              <a:latin typeface="Calibri" panose="020F0502020204030204" pitchFamily="34" charset="0"/>
            </a:endParaRPr>
          </a:p>
          <a:p>
            <a:pPr eaLnBrk="1" hangingPunct="1">
              <a:defRPr/>
            </a:pPr>
            <a:r>
              <a:rPr lang="en-US" altLang="en-US" sz="1500" dirty="0">
                <a:solidFill>
                  <a:srgbClr val="002060"/>
                </a:solidFill>
                <a:latin typeface="Calibri" panose="020F0502020204030204" pitchFamily="34" charset="0"/>
              </a:rPr>
              <a:t/>
            </a:r>
            <a:br>
              <a:rPr lang="en-US" altLang="en-US" sz="1500" dirty="0">
                <a:solidFill>
                  <a:srgbClr val="002060"/>
                </a:solidFill>
                <a:latin typeface="Calibri" panose="020F0502020204030204" pitchFamily="34" charset="0"/>
              </a:rPr>
            </a:br>
            <a:endParaRPr lang="en-US" altLang="en-US" dirty="0">
              <a:latin typeface="Calibri" panose="020F0502020204030204" pitchFamily="34" charset="0"/>
            </a:endParaRPr>
          </a:p>
        </p:txBody>
      </p:sp>
      <p:sp>
        <p:nvSpPr>
          <p:cNvPr id="7" name="Title 9"/>
          <p:cNvSpPr>
            <a:spLocks noGrp="1"/>
          </p:cNvSpPr>
          <p:nvPr>
            <p:ph type="title" hasCustomPrompt="1"/>
          </p:nvPr>
        </p:nvSpPr>
        <p:spPr>
          <a:xfrm>
            <a:off x="268060" y="2286000"/>
            <a:ext cx="7428140" cy="1143000"/>
          </a:xfrm>
          <a:prstGeom prst="rect">
            <a:avLst/>
          </a:prstGeom>
        </p:spPr>
        <p:txBody>
          <a:bodyPr/>
          <a:lstStyle>
            <a:lvl1pPr algn="ctr">
              <a:tabLst/>
              <a:defRPr sz="3200" b="1">
                <a:solidFill>
                  <a:srgbClr val="17375E"/>
                </a:solidFill>
                <a:latin typeface="Calibri" panose="020F0502020204030204" pitchFamily="34" charset="0"/>
              </a:defRPr>
            </a:lvl1pPr>
          </a:lstStyle>
          <a:p>
            <a:r>
              <a:rPr lang="en-US" dirty="0"/>
              <a:t>Text here</a:t>
            </a:r>
          </a:p>
        </p:txBody>
      </p:sp>
      <p:sp>
        <p:nvSpPr>
          <p:cNvPr id="2" name="Slide Number Placeholder 1"/>
          <p:cNvSpPr>
            <a:spLocks noGrp="1"/>
          </p:cNvSpPr>
          <p:nvPr>
            <p:ph type="sldNum" sz="quarter" idx="10"/>
          </p:nvPr>
        </p:nvSpPr>
        <p:spPr>
          <a:xfrm>
            <a:off x="152400" y="6456365"/>
            <a:ext cx="2057400" cy="365125"/>
          </a:xfrm>
        </p:spPr>
        <p:txBody>
          <a:bodyPr/>
          <a:lstStyle>
            <a:lvl1pPr>
              <a:defRPr>
                <a:latin typeface="Calibri" panose="020F0502020204030204" pitchFamily="34" charset="0"/>
              </a:defRPr>
            </a:lvl1pPr>
          </a:lstStyle>
          <a:p>
            <a:pPr algn="l">
              <a:defRPr/>
            </a:pPr>
            <a:fld id="{4CAE8FDA-43C1-461C-8F3A-D71F54B5C3FB}" type="slidenum">
              <a:rPr lang="en-US" smtClean="0"/>
              <a:pPr algn="l">
                <a:defRPr/>
              </a:pPr>
              <a:t>‹#›</a:t>
            </a:fld>
            <a:endParaRPr lang="en-US" dirty="0"/>
          </a:p>
        </p:txBody>
      </p:sp>
      <p:sp>
        <p:nvSpPr>
          <p:cNvPr id="8" name="Rectangle 7"/>
          <p:cNvSpPr/>
          <p:nvPr userDrawn="1"/>
        </p:nvSpPr>
        <p:spPr bwMode="auto">
          <a:xfrm>
            <a:off x="7994158" y="0"/>
            <a:ext cx="1149842" cy="6858000"/>
          </a:xfrm>
          <a:prstGeom prst="rect">
            <a:avLst/>
          </a:prstGeom>
          <a:solidFill>
            <a:srgbClr val="003399">
              <a:alpha val="40000"/>
            </a:srgbClr>
          </a:solidFill>
          <a:ln w="25400" cap="flat" cmpd="sng">
            <a:noFill/>
            <a:prstDash val="solid"/>
            <a:round/>
            <a:headEnd type="none" w="med" len="med"/>
            <a:tailEnd type="none" w="med" len="med"/>
          </a:ln>
          <a:effectLst/>
        </p:spPr>
        <p:txBody>
          <a:bodyPr rtlCol="0" anchor="ctr"/>
          <a:lstStyle/>
          <a:p>
            <a:pPr algn="ctr" eaLnBrk="1" hangingPunct="1"/>
            <a:endParaRPr lang="en-US">
              <a:latin typeface="Arial" pitchFamily="-112" charset="0"/>
              <a:ea typeface="+mn-ea"/>
              <a:cs typeface="+mn-cs"/>
            </a:endParaRPr>
          </a:p>
        </p:txBody>
      </p:sp>
      <p:sp>
        <p:nvSpPr>
          <p:cNvPr id="12" name="Rectangle 11"/>
          <p:cNvSpPr/>
          <p:nvPr userDrawn="1"/>
        </p:nvSpPr>
        <p:spPr bwMode="auto">
          <a:xfrm>
            <a:off x="7988891" y="1558"/>
            <a:ext cx="45719" cy="6821488"/>
          </a:xfrm>
          <a:prstGeom prst="rect">
            <a:avLst/>
          </a:prstGeom>
          <a:solidFill>
            <a:srgbClr val="FFC000"/>
          </a:solidFill>
          <a:ln w="9525" cap="flat" cmpd="sng">
            <a:noFill/>
            <a:prstDash val="solid"/>
            <a:round/>
            <a:headEnd type="none" w="med" len="med"/>
            <a:tailEnd type="none" w="med" len="med"/>
          </a:ln>
          <a:effectLst/>
        </p:spPr>
        <p:txBody>
          <a:bodyPr rtlCol="0" anchor="ctr"/>
          <a:lstStyle/>
          <a:p>
            <a:pPr algn="ctr" eaLnBrk="1" hangingPunct="1"/>
            <a:endParaRPr lang="en-US">
              <a:latin typeface="Arial" pitchFamily="-112" charset="0"/>
              <a:ea typeface="+mn-ea"/>
              <a:cs typeface="+mn-cs"/>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91000" y="419471"/>
            <a:ext cx="1957473" cy="1188720"/>
          </a:xfrm>
          <a:prstGeom prst="rect">
            <a:avLst/>
          </a:prstGeom>
        </p:spPr>
      </p:pic>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007131" y="407748"/>
            <a:ext cx="2031469" cy="1188720"/>
          </a:xfrm>
          <a:prstGeom prst="rect">
            <a:avLst/>
          </a:prstGeom>
        </p:spPr>
      </p:pic>
    </p:spTree>
    <p:extLst>
      <p:ext uri="{BB962C8B-B14F-4D97-AF65-F5344CB8AC3E}">
        <p14:creationId xmlns:p14="http://schemas.microsoft.com/office/powerpoint/2010/main" val="2444878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b="1">
                <a:latin typeface="Calibri" panose="020F0502020204030204" pitchFamily="34" charset="0"/>
              </a:defRPr>
            </a:lvl1pPr>
          </a:lstStyle>
          <a:p>
            <a:r>
              <a:rPr lang="en-US" dirty="0"/>
              <a:t>Click to edit Master title style</a:t>
            </a:r>
          </a:p>
        </p:txBody>
      </p:sp>
      <p:sp>
        <p:nvSpPr>
          <p:cNvPr id="3" name="Slide Number Placeholder 3"/>
          <p:cNvSpPr>
            <a:spLocks noGrp="1"/>
          </p:cNvSpPr>
          <p:nvPr>
            <p:ph type="sldNum" sz="quarter" idx="10"/>
          </p:nvPr>
        </p:nvSpPr>
        <p:spPr>
          <a:xfrm>
            <a:off x="152400" y="6096002"/>
            <a:ext cx="2057400" cy="365125"/>
          </a:xfrm>
        </p:spPr>
        <p:txBody>
          <a:bodyPr/>
          <a:lstStyle>
            <a:lvl1pPr>
              <a:defRPr>
                <a:latin typeface="Calibri" panose="020F0502020204030204" pitchFamily="34" charset="0"/>
              </a:defRPr>
            </a:lvl1pPr>
          </a:lstStyle>
          <a:p>
            <a:pPr>
              <a:defRPr/>
            </a:pPr>
            <a:fld id="{3F9E065D-035D-4426-84FA-C124421A021C}" type="slidenum">
              <a:rPr lang="en-US" smtClean="0"/>
              <a:pPr>
                <a:defRPr/>
              </a:pPr>
              <a:t>‹#›</a:t>
            </a:fld>
            <a:endParaRPr lang="en-US"/>
          </a:p>
        </p:txBody>
      </p:sp>
    </p:spTree>
    <p:extLst>
      <p:ext uri="{BB962C8B-B14F-4D97-AF65-F5344CB8AC3E}">
        <p14:creationId xmlns:p14="http://schemas.microsoft.com/office/powerpoint/2010/main" val="4139749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b="1">
                <a:latin typeface="Calibri" panose="020F0502020204030204" pitchFamily="34" charset="0"/>
              </a:defRPr>
            </a:lvl1pPr>
          </a:lstStyle>
          <a:p>
            <a:r>
              <a:rPr lang="en-US" dirty="0"/>
              <a:t>Click to edit Master title style</a:t>
            </a:r>
          </a:p>
        </p:txBody>
      </p:sp>
      <p:sp>
        <p:nvSpPr>
          <p:cNvPr id="3" name="Slide Number Placeholder 3"/>
          <p:cNvSpPr>
            <a:spLocks noGrp="1"/>
          </p:cNvSpPr>
          <p:nvPr>
            <p:ph type="sldNum" sz="quarter" idx="10"/>
          </p:nvPr>
        </p:nvSpPr>
        <p:spPr/>
        <p:txBody>
          <a:bodyPr/>
          <a:lstStyle>
            <a:lvl1pPr>
              <a:defRPr>
                <a:latin typeface="Calibri" panose="020F0502020204030204" pitchFamily="34" charset="0"/>
              </a:defRPr>
            </a:lvl1pPr>
          </a:lstStyle>
          <a:p>
            <a:pPr algn="l">
              <a:defRPr/>
            </a:pPr>
            <a:fld id="{9193ABF7-EED0-48D9-A6F6-B34E46BB6925}" type="slidenum">
              <a:rPr lang="en-US" smtClean="0"/>
              <a:pPr algn="l">
                <a:defRPr/>
              </a:pPr>
              <a:t>‹#›</a:t>
            </a:fld>
            <a:endParaRPr lang="en-US" dirty="0"/>
          </a:p>
        </p:txBody>
      </p:sp>
    </p:spTree>
    <p:extLst>
      <p:ext uri="{BB962C8B-B14F-4D97-AF65-F5344CB8AC3E}">
        <p14:creationId xmlns:p14="http://schemas.microsoft.com/office/powerpoint/2010/main" val="2163048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228600" y="884238"/>
            <a:ext cx="7467600" cy="0"/>
          </a:xfrm>
          <a:prstGeom prst="line">
            <a:avLst/>
          </a:prstGeom>
          <a:ln w="19050">
            <a:solidFill>
              <a:srgbClr val="17375E"/>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04800" y="1143002"/>
            <a:ext cx="7467600" cy="4983165"/>
          </a:xfrm>
          <a:prstGeom prst="rect">
            <a:avLst/>
          </a:prstGeom>
        </p:spPr>
        <p:txBody>
          <a:bodyPr/>
          <a:lstStyle>
            <a:lvl1pPr marL="27384" indent="0">
              <a:buClr>
                <a:schemeClr val="accent2">
                  <a:lumMod val="50000"/>
                </a:schemeClr>
              </a:buClr>
              <a:buNone/>
              <a:defRPr sz="2400">
                <a:solidFill>
                  <a:srgbClr val="002060"/>
                </a:solidFill>
                <a:latin typeface="Calibri" panose="020F0502020204030204" pitchFamily="34" charset="0"/>
              </a:defRPr>
            </a:lvl1pPr>
            <a:lvl2pPr>
              <a:buClr>
                <a:schemeClr val="accent2">
                  <a:lumMod val="50000"/>
                </a:schemeClr>
              </a:buClr>
              <a:defRPr sz="2000">
                <a:solidFill>
                  <a:srgbClr val="002060"/>
                </a:solidFill>
                <a:latin typeface="Calibri" panose="020F0502020204030204" pitchFamily="34" charset="0"/>
              </a:defRPr>
            </a:lvl2pPr>
            <a:lvl3pPr marL="753666" indent="-191691">
              <a:buClr>
                <a:schemeClr val="accent2">
                  <a:lumMod val="50000"/>
                </a:schemeClr>
              </a:buClr>
              <a:buFont typeface="Courier New" panose="02070309020205020404" pitchFamily="49" charset="0"/>
              <a:buChar char="o"/>
              <a:defRPr sz="2000">
                <a:solidFill>
                  <a:srgbClr val="002060"/>
                </a:solidFill>
                <a:latin typeface="Calibri" panose="020F0502020204030204" pitchFamily="34" charset="0"/>
              </a:defRPr>
            </a:lvl3pPr>
            <a:lvl4pPr marL="959644" indent="-177404">
              <a:buClr>
                <a:schemeClr val="accent2">
                  <a:lumMod val="50000"/>
                </a:schemeClr>
              </a:buClr>
              <a:buFont typeface="Wingdings" panose="05000000000000000000" pitchFamily="2" charset="2"/>
              <a:buChar char="ü"/>
              <a:defRPr sz="1800">
                <a:solidFill>
                  <a:srgbClr val="002060"/>
                </a:solidFill>
                <a:latin typeface="Calibri" panose="020F0502020204030204" pitchFamily="34" charset="0"/>
              </a:defRPr>
            </a:lvl4pPr>
            <a:lvl5pPr>
              <a:buClr>
                <a:schemeClr val="accent2">
                  <a:lumMod val="50000"/>
                </a:schemeClr>
              </a:buClr>
              <a:defRPr>
                <a:solidFill>
                  <a:srgbClr val="002060"/>
                </a:solidFill>
                <a:latin typeface="Avenir LT Std 35 Light" panose="020B0402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itle 9"/>
          <p:cNvSpPr>
            <a:spLocks noGrp="1"/>
          </p:cNvSpPr>
          <p:nvPr>
            <p:ph type="title"/>
          </p:nvPr>
        </p:nvSpPr>
        <p:spPr>
          <a:xfrm>
            <a:off x="304800" y="228600"/>
            <a:ext cx="7467600" cy="655638"/>
          </a:xfrm>
          <a:prstGeom prst="rect">
            <a:avLst/>
          </a:prstGeom>
        </p:spPr>
        <p:txBody>
          <a:bodyPr/>
          <a:lstStyle>
            <a:lvl1pPr>
              <a:defRPr sz="3200" b="1">
                <a:solidFill>
                  <a:srgbClr val="002060"/>
                </a:solidFill>
                <a:latin typeface="Calibri" panose="020F0502020204030204" pitchFamily="34" charset="0"/>
              </a:defRPr>
            </a:lvl1pPr>
          </a:lstStyle>
          <a:p>
            <a:r>
              <a:rPr lang="en-US" dirty="0"/>
              <a:t>Click to edit Master title</a:t>
            </a:r>
          </a:p>
        </p:txBody>
      </p:sp>
      <p:sp>
        <p:nvSpPr>
          <p:cNvPr id="2" name="Slide Number Placeholder 1"/>
          <p:cNvSpPr>
            <a:spLocks noGrp="1"/>
          </p:cNvSpPr>
          <p:nvPr>
            <p:ph type="sldNum" sz="quarter" idx="10"/>
          </p:nvPr>
        </p:nvSpPr>
        <p:spPr/>
        <p:txBody>
          <a:bodyPr/>
          <a:lstStyle>
            <a:lvl1pPr>
              <a:defRPr>
                <a:latin typeface="Calibri" panose="020F0502020204030204" pitchFamily="34" charset="0"/>
              </a:defRPr>
            </a:lvl1pPr>
          </a:lstStyle>
          <a:p>
            <a:pPr algn="l">
              <a:defRPr/>
            </a:pPr>
            <a:fld id="{4CAE8FDA-43C1-461C-8F3A-D71F54B5C3FB}" type="slidenum">
              <a:rPr lang="en-US" smtClean="0"/>
              <a:pPr algn="l">
                <a:defRPr/>
              </a:pPr>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6068661"/>
            <a:ext cx="1066800" cy="624241"/>
          </a:xfrm>
          <a:prstGeom prst="rect">
            <a:avLst/>
          </a:prstGeom>
        </p:spPr>
      </p:pic>
    </p:spTree>
    <p:extLst>
      <p:ext uri="{BB962C8B-B14F-4D97-AF65-F5344CB8AC3E}">
        <p14:creationId xmlns:p14="http://schemas.microsoft.com/office/powerpoint/2010/main" val="590433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b="1">
                <a:latin typeface="Calibri" panose="020F0502020204030204" pitchFamily="34" charset="0"/>
              </a:defRPr>
            </a:lvl1pPr>
          </a:lstStyle>
          <a:p>
            <a:r>
              <a:rPr lang="en-US" dirty="0"/>
              <a:t>Click to edit Master title style</a:t>
            </a:r>
          </a:p>
        </p:txBody>
      </p:sp>
      <p:sp>
        <p:nvSpPr>
          <p:cNvPr id="3" name="Slide Number Placeholder 2"/>
          <p:cNvSpPr>
            <a:spLocks noGrp="1"/>
          </p:cNvSpPr>
          <p:nvPr>
            <p:ph type="sldNum" sz="quarter" idx="10"/>
          </p:nvPr>
        </p:nvSpPr>
        <p:spPr/>
        <p:txBody>
          <a:bodyPr/>
          <a:lstStyle>
            <a:lvl1pPr>
              <a:defRPr>
                <a:latin typeface="Calibri" panose="020F0502020204030204" pitchFamily="34" charset="0"/>
              </a:defRPr>
            </a:lvl1pPr>
          </a:lstStyle>
          <a:p>
            <a:pPr>
              <a:defRPr/>
            </a:pPr>
            <a:fld id="{4CAE8FDA-43C1-461C-8F3A-D71F54B5C3FB}" type="slidenum">
              <a:rPr lang="en-US" smtClean="0"/>
              <a:pPr>
                <a:defRPr/>
              </a:pPr>
              <a:t>‹#›</a:t>
            </a:fld>
            <a:endParaRPr lang="en-US" dirty="0"/>
          </a:p>
        </p:txBody>
      </p:sp>
    </p:spTree>
    <p:extLst>
      <p:ext uri="{BB962C8B-B14F-4D97-AF65-F5344CB8AC3E}">
        <p14:creationId xmlns:p14="http://schemas.microsoft.com/office/powerpoint/2010/main" val="3689483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bwMode="auto">
          <a:xfrm>
            <a:off x="8001002" y="0"/>
            <a:ext cx="1142999" cy="6858000"/>
          </a:xfrm>
          <a:prstGeom prst="rect">
            <a:avLst/>
          </a:prstGeom>
          <a:solidFill>
            <a:srgbClr val="003399">
              <a:alpha val="40000"/>
            </a:srgbClr>
          </a:solidFill>
          <a:ln w="9525" cap="flat" cmpd="sng">
            <a:noFill/>
            <a:prstDash val="solid"/>
            <a:round/>
            <a:headEnd type="none" w="med" len="med"/>
            <a:tailEnd type="none" w="med" len="med"/>
          </a:ln>
          <a:effectLst/>
        </p:spPr>
        <p:txBody>
          <a:bodyPr rtlCol="0" anchor="ctr"/>
          <a:lstStyle/>
          <a:p>
            <a:pPr algn="ctr" eaLnBrk="1" hangingPunct="1"/>
            <a:endParaRPr lang="en-US" dirty="0">
              <a:latin typeface="Arial" pitchFamily="-112" charset="0"/>
              <a:ea typeface="+mn-ea"/>
              <a:cs typeface="+mn-cs"/>
            </a:endParaRPr>
          </a:p>
        </p:txBody>
      </p:sp>
      <p:sp>
        <p:nvSpPr>
          <p:cNvPr id="1027" name="Title Placeholder 1"/>
          <p:cNvSpPr>
            <a:spLocks noGrp="1"/>
          </p:cNvSpPr>
          <p:nvPr>
            <p:ph type="title"/>
          </p:nvPr>
        </p:nvSpPr>
        <p:spPr bwMode="auto">
          <a:xfrm>
            <a:off x="152400" y="273051"/>
            <a:ext cx="7620000"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p:cNvSpPr>
            <a:spLocks noGrp="1"/>
          </p:cNvSpPr>
          <p:nvPr>
            <p:ph type="body" idx="1"/>
          </p:nvPr>
        </p:nvSpPr>
        <p:spPr bwMode="auto">
          <a:xfrm>
            <a:off x="152400" y="1447802"/>
            <a:ext cx="7620000" cy="473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 name="Slide Number Placeholder 3"/>
          <p:cNvSpPr>
            <a:spLocks noGrp="1"/>
          </p:cNvSpPr>
          <p:nvPr>
            <p:ph type="sldNum" sz="quarter" idx="4"/>
          </p:nvPr>
        </p:nvSpPr>
        <p:spPr>
          <a:xfrm>
            <a:off x="152400" y="6327777"/>
            <a:ext cx="2057400" cy="365125"/>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lgn="l">
              <a:defRPr/>
            </a:pPr>
            <a:fld id="{4CAE8FDA-43C1-461C-8F3A-D71F54B5C3FB}" type="slidenum">
              <a:rPr lang="en-US" smtClean="0"/>
              <a:pPr algn="l">
                <a:defRPr/>
              </a:pPr>
              <a:t>‹#›</a:t>
            </a:fld>
            <a:endParaRPr lang="en-US" dirty="0"/>
          </a:p>
        </p:txBody>
      </p:sp>
      <p:sp>
        <p:nvSpPr>
          <p:cNvPr id="2" name="Footer Placeholder 1"/>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t>Employee Ownership Conference 2017</a:t>
            </a:r>
          </a:p>
        </p:txBody>
      </p:sp>
      <p:sp>
        <p:nvSpPr>
          <p:cNvPr id="10" name="Rectangle 9"/>
          <p:cNvSpPr/>
          <p:nvPr userDrawn="1"/>
        </p:nvSpPr>
        <p:spPr bwMode="auto">
          <a:xfrm>
            <a:off x="7955281" y="0"/>
            <a:ext cx="45719" cy="6821488"/>
          </a:xfrm>
          <a:prstGeom prst="rect">
            <a:avLst/>
          </a:prstGeom>
          <a:solidFill>
            <a:srgbClr val="EEB500"/>
          </a:solidFill>
          <a:ln w="9525" cap="flat" cmpd="sng">
            <a:noFill/>
            <a:prstDash val="solid"/>
            <a:round/>
            <a:headEnd type="none" w="med" len="med"/>
            <a:tailEnd type="none" w="med" len="med"/>
          </a:ln>
          <a:effectLst>
            <a:outerShdw blurRad="50800" dist="50800" dir="5400000" algn="ctr" rotWithShape="0">
              <a:srgbClr val="EEB500"/>
            </a:outerShdw>
          </a:effectLst>
        </p:spPr>
        <p:txBody>
          <a:bodyPr rtlCol="0" anchor="ctr"/>
          <a:lstStyle/>
          <a:p>
            <a:pPr algn="ctr" eaLnBrk="1" hangingPunct="1"/>
            <a:endParaRPr lang="en-US">
              <a:latin typeface="Arial" pitchFamily="-112" charset="0"/>
              <a:ea typeface="+mn-ea"/>
              <a:cs typeface="+mn-cs"/>
            </a:endParaRPr>
          </a:p>
        </p:txBody>
      </p:sp>
      <p:pic>
        <p:nvPicPr>
          <p:cNvPr id="9" name="Picture 8"/>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8115301" y="898065"/>
            <a:ext cx="914400" cy="319619"/>
          </a:xfrm>
          <a:prstGeom prst="rect">
            <a:avLst/>
          </a:prstGeom>
        </p:spPr>
      </p:pic>
      <p:pic>
        <p:nvPicPr>
          <p:cNvPr id="1026" name="Picture 2"/>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8030805" y="304800"/>
            <a:ext cx="1062403" cy="338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4029" r:id="rId1"/>
    <p:sldLayoutId id="2147484030" r:id="rId2"/>
    <p:sldLayoutId id="2147484028" r:id="rId3"/>
    <p:sldLayoutId id="2147484031" r:id="rId4"/>
    <p:sldLayoutId id="2147484032" r:id="rId5"/>
  </p:sldLayoutIdLst>
  <p:hf hdr="0" ftr="0" dt="0"/>
  <p:txStyles>
    <p:titleStyle>
      <a:lvl1pPr algn="l" rtl="0" eaLnBrk="0" fontAlgn="base" hangingPunct="0">
        <a:spcBef>
          <a:spcPct val="0"/>
        </a:spcBef>
        <a:spcAft>
          <a:spcPct val="0"/>
        </a:spcAft>
        <a:defRPr sz="3200" b="1" kern="1200">
          <a:solidFill>
            <a:srgbClr val="17375E"/>
          </a:solidFill>
          <a:latin typeface="Calibri" panose="020F0502020204030204" pitchFamily="34" charset="0"/>
          <a:ea typeface="Geneva" pitchFamily="-112" charset="-128"/>
          <a:cs typeface="Calibri" panose="020F0502020204030204" pitchFamily="34" charset="0"/>
        </a:defRPr>
      </a:lvl1pPr>
      <a:lvl2pPr algn="l" rtl="0" eaLnBrk="0" fontAlgn="base" hangingPunct="0">
        <a:spcBef>
          <a:spcPct val="0"/>
        </a:spcBef>
        <a:spcAft>
          <a:spcPct val="0"/>
        </a:spcAft>
        <a:defRPr sz="3450">
          <a:solidFill>
            <a:srgbClr val="17375E"/>
          </a:solidFill>
          <a:latin typeface="Franklin Gothic Book" pitchFamily="34" charset="0"/>
          <a:ea typeface="Geneva" pitchFamily="-112" charset="-128"/>
          <a:cs typeface="Geneva"/>
        </a:defRPr>
      </a:lvl2pPr>
      <a:lvl3pPr algn="l" rtl="0" eaLnBrk="0" fontAlgn="base" hangingPunct="0">
        <a:spcBef>
          <a:spcPct val="0"/>
        </a:spcBef>
        <a:spcAft>
          <a:spcPct val="0"/>
        </a:spcAft>
        <a:defRPr sz="3450">
          <a:solidFill>
            <a:srgbClr val="17375E"/>
          </a:solidFill>
          <a:latin typeface="Franklin Gothic Book" pitchFamily="34" charset="0"/>
          <a:ea typeface="Geneva" pitchFamily="-112" charset="-128"/>
          <a:cs typeface="Geneva"/>
        </a:defRPr>
      </a:lvl3pPr>
      <a:lvl4pPr algn="l" rtl="0" eaLnBrk="0" fontAlgn="base" hangingPunct="0">
        <a:spcBef>
          <a:spcPct val="0"/>
        </a:spcBef>
        <a:spcAft>
          <a:spcPct val="0"/>
        </a:spcAft>
        <a:defRPr sz="3450">
          <a:solidFill>
            <a:srgbClr val="17375E"/>
          </a:solidFill>
          <a:latin typeface="Franklin Gothic Book" pitchFamily="34" charset="0"/>
          <a:ea typeface="Geneva" pitchFamily="-112" charset="-128"/>
          <a:cs typeface="Geneva"/>
        </a:defRPr>
      </a:lvl4pPr>
      <a:lvl5pPr algn="l" rtl="0" eaLnBrk="0" fontAlgn="base" hangingPunct="0">
        <a:spcBef>
          <a:spcPct val="0"/>
        </a:spcBef>
        <a:spcAft>
          <a:spcPct val="0"/>
        </a:spcAft>
        <a:defRPr sz="3450">
          <a:solidFill>
            <a:srgbClr val="17375E"/>
          </a:solidFill>
          <a:latin typeface="Franklin Gothic Book" pitchFamily="34" charset="0"/>
          <a:ea typeface="Geneva" pitchFamily="-112" charset="-128"/>
          <a:cs typeface="Geneva"/>
        </a:defRPr>
      </a:lvl5pPr>
      <a:lvl6pPr marL="342900" algn="l" rtl="0" fontAlgn="base">
        <a:spcBef>
          <a:spcPct val="0"/>
        </a:spcBef>
        <a:spcAft>
          <a:spcPct val="0"/>
        </a:spcAft>
        <a:defRPr sz="3450">
          <a:solidFill>
            <a:schemeClr val="tx1"/>
          </a:solidFill>
          <a:latin typeface="Franklin Gothic Book" pitchFamily="34" charset="0"/>
        </a:defRPr>
      </a:lvl6pPr>
      <a:lvl7pPr marL="685800" algn="l" rtl="0" fontAlgn="base">
        <a:spcBef>
          <a:spcPct val="0"/>
        </a:spcBef>
        <a:spcAft>
          <a:spcPct val="0"/>
        </a:spcAft>
        <a:defRPr sz="3450">
          <a:solidFill>
            <a:schemeClr val="tx1"/>
          </a:solidFill>
          <a:latin typeface="Franklin Gothic Book" pitchFamily="34" charset="0"/>
        </a:defRPr>
      </a:lvl7pPr>
      <a:lvl8pPr marL="1028700" algn="l" rtl="0" fontAlgn="base">
        <a:spcBef>
          <a:spcPct val="0"/>
        </a:spcBef>
        <a:spcAft>
          <a:spcPct val="0"/>
        </a:spcAft>
        <a:defRPr sz="3450">
          <a:solidFill>
            <a:schemeClr val="tx1"/>
          </a:solidFill>
          <a:latin typeface="Franklin Gothic Book" pitchFamily="34" charset="0"/>
        </a:defRPr>
      </a:lvl8pPr>
      <a:lvl9pPr marL="1371600" algn="l" rtl="0" fontAlgn="base">
        <a:spcBef>
          <a:spcPct val="0"/>
        </a:spcBef>
        <a:spcAft>
          <a:spcPct val="0"/>
        </a:spcAft>
        <a:defRPr sz="3450">
          <a:solidFill>
            <a:schemeClr val="tx1"/>
          </a:solidFill>
          <a:latin typeface="Franklin Gothic Book" pitchFamily="34" charset="0"/>
        </a:defRPr>
      </a:lvl9pPr>
    </p:titleStyle>
    <p:bodyStyle>
      <a:lvl1pPr marL="314325" indent="-286941" algn="l" rtl="0" eaLnBrk="0" fontAlgn="base" hangingPunct="0">
        <a:spcBef>
          <a:spcPct val="20000"/>
        </a:spcBef>
        <a:spcAft>
          <a:spcPct val="0"/>
        </a:spcAft>
        <a:buClr>
          <a:srgbClr val="783117"/>
        </a:buClr>
        <a:buSzPct val="80000"/>
        <a:buFont typeface="Arial" panose="020B0604020202020204" pitchFamily="34" charset="0"/>
        <a:buChar char="•"/>
        <a:defRPr sz="2250" kern="1200">
          <a:solidFill>
            <a:srgbClr val="002060"/>
          </a:solidFill>
          <a:latin typeface="Calibri" panose="020F0502020204030204" pitchFamily="34" charset="0"/>
          <a:ea typeface="Geneva" pitchFamily="-112" charset="-128"/>
          <a:cs typeface="Calibri" panose="020F0502020204030204" pitchFamily="34" charset="0"/>
        </a:defRPr>
      </a:lvl1pPr>
      <a:lvl2pPr marL="541735" indent="-204788" algn="l" rtl="0" eaLnBrk="0" fontAlgn="base" hangingPunct="0">
        <a:spcBef>
          <a:spcPct val="20000"/>
        </a:spcBef>
        <a:spcAft>
          <a:spcPct val="0"/>
        </a:spcAft>
        <a:buClr>
          <a:srgbClr val="783117"/>
        </a:buClr>
        <a:buSzPct val="90000"/>
        <a:buFont typeface="Arial" panose="020B0604020202020204" pitchFamily="34" charset="0"/>
        <a:buChar char="•"/>
        <a:defRPr sz="1950" kern="1200">
          <a:solidFill>
            <a:srgbClr val="002060"/>
          </a:solidFill>
          <a:latin typeface="+mn-lt"/>
          <a:ea typeface="Geneva" pitchFamily="-112" charset="-128"/>
          <a:cs typeface="Geneva"/>
        </a:defRPr>
      </a:lvl2pPr>
      <a:lvl3pPr marL="753666" indent="-191691" algn="l" rtl="0" eaLnBrk="0" fontAlgn="base" hangingPunct="0">
        <a:spcBef>
          <a:spcPct val="20000"/>
        </a:spcBef>
        <a:spcAft>
          <a:spcPct val="0"/>
        </a:spcAft>
        <a:buClr>
          <a:srgbClr val="783117"/>
        </a:buClr>
        <a:buSzPct val="85000"/>
        <a:buFont typeface="Arial" panose="020B0604020202020204" pitchFamily="34" charset="0"/>
        <a:buChar char="•"/>
        <a:defRPr sz="1800" kern="1200">
          <a:solidFill>
            <a:srgbClr val="002060"/>
          </a:solidFill>
          <a:latin typeface="+mn-lt"/>
          <a:ea typeface="Geneva" pitchFamily="-112" charset="-128"/>
          <a:cs typeface="Geneva"/>
        </a:defRPr>
      </a:lvl3pPr>
      <a:lvl4pPr marL="959644" indent="-177404" algn="l" rtl="0" eaLnBrk="0" fontAlgn="base" hangingPunct="0">
        <a:spcBef>
          <a:spcPct val="20000"/>
        </a:spcBef>
        <a:spcAft>
          <a:spcPct val="0"/>
        </a:spcAft>
        <a:buClr>
          <a:srgbClr val="783117"/>
        </a:buClr>
        <a:buSzPct val="90000"/>
        <a:buFont typeface="Arial" panose="020B0604020202020204" pitchFamily="34" charset="0"/>
        <a:buChar char="•"/>
        <a:defRPr sz="1500" kern="1200">
          <a:solidFill>
            <a:srgbClr val="002060"/>
          </a:solidFill>
          <a:latin typeface="+mn-lt"/>
          <a:ea typeface="Geneva" pitchFamily="-112" charset="-128"/>
          <a:cs typeface="Geneva"/>
        </a:defRPr>
      </a:lvl4pPr>
      <a:lvl5pPr marL="1116806" indent="-136922" algn="l" rtl="0" eaLnBrk="0" fontAlgn="base" hangingPunct="0">
        <a:spcBef>
          <a:spcPct val="20000"/>
        </a:spcBef>
        <a:spcAft>
          <a:spcPct val="0"/>
        </a:spcAft>
        <a:buClr>
          <a:srgbClr val="783117"/>
        </a:buClr>
        <a:buSzPct val="100000"/>
        <a:buFont typeface="Arial" panose="020B0604020202020204" pitchFamily="34" charset="0"/>
        <a:buChar char="•"/>
        <a:defRPr sz="1500" kern="1200">
          <a:solidFill>
            <a:srgbClr val="002060"/>
          </a:solidFill>
          <a:latin typeface="+mn-lt"/>
          <a:ea typeface="Geneva" pitchFamily="-112" charset="-128"/>
          <a:cs typeface="Geneva"/>
        </a:defRPr>
      </a:lvl5pPr>
      <a:lvl6pPr marL="1275588" indent="-137160" algn="l" rtl="0" eaLnBrk="1" latinLnBrk="0" hangingPunct="1">
        <a:spcBef>
          <a:spcPct val="20000"/>
        </a:spcBef>
        <a:buClr>
          <a:schemeClr val="accent5"/>
        </a:buClr>
        <a:buFont typeface="Arial"/>
        <a:buChar char="-"/>
        <a:defRPr kumimoji="0" sz="1500" kern="1200" baseline="0">
          <a:solidFill>
            <a:schemeClr val="tx1"/>
          </a:solidFill>
          <a:latin typeface="+mn-lt"/>
          <a:ea typeface="+mn-ea"/>
          <a:cs typeface="+mn-cs"/>
        </a:defRPr>
      </a:lvl6pPr>
      <a:lvl7pPr marL="1440180" indent="-137160" algn="l" rtl="0" eaLnBrk="1" latinLnBrk="0" hangingPunct="1">
        <a:spcBef>
          <a:spcPct val="20000"/>
        </a:spcBef>
        <a:buClr>
          <a:schemeClr val="accent6"/>
        </a:buClr>
        <a:buSzPct val="100000"/>
        <a:buFont typeface="Arial"/>
        <a:buChar char="•"/>
        <a:defRPr kumimoji="0" sz="1350" kern="1200" baseline="0">
          <a:solidFill>
            <a:schemeClr val="tx1"/>
          </a:solidFill>
          <a:latin typeface="+mn-lt"/>
          <a:ea typeface="+mn-ea"/>
          <a:cs typeface="+mn-cs"/>
        </a:defRPr>
      </a:lvl7pPr>
      <a:lvl8pPr marL="1604772" indent="-137160" algn="l" rtl="0" eaLnBrk="1" latinLnBrk="0" hangingPunct="1">
        <a:spcBef>
          <a:spcPct val="20000"/>
        </a:spcBef>
        <a:buClr>
          <a:schemeClr val="accent6"/>
        </a:buClr>
        <a:buFont typeface="Arial"/>
        <a:buChar char="▪"/>
        <a:defRPr kumimoji="0" sz="1200" kern="1200">
          <a:solidFill>
            <a:schemeClr val="tx1"/>
          </a:solidFill>
          <a:latin typeface="+mn-lt"/>
          <a:ea typeface="+mn-ea"/>
          <a:cs typeface="+mn-cs"/>
        </a:defRPr>
      </a:lvl8pPr>
      <a:lvl9pPr marL="1748790" indent="-137160" algn="l" rtl="0" eaLnBrk="1" latinLnBrk="0" hangingPunct="1">
        <a:spcBef>
          <a:spcPct val="20000"/>
        </a:spcBef>
        <a:buClr>
          <a:schemeClr val="accent6"/>
        </a:buClr>
        <a:buFont typeface="Arial"/>
        <a:buChar char="•"/>
        <a:defRPr kumimoji="0" sz="12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09172" y="1828800"/>
            <a:ext cx="5811253" cy="1077218"/>
          </a:xfrm>
          <a:prstGeom prst="rect">
            <a:avLst/>
          </a:prstGeom>
          <a:noFill/>
        </p:spPr>
        <p:txBody>
          <a:bodyPr wrap="square" rtlCol="0">
            <a:spAutoFit/>
          </a:bodyPr>
          <a:lstStyle/>
          <a:p>
            <a:pPr algn="ctr"/>
            <a:r>
              <a:rPr lang="en-US" sz="3200" dirty="0">
                <a:solidFill>
                  <a:schemeClr val="tx2"/>
                </a:solidFill>
              </a:rPr>
              <a:t>ESOP Fiduciary Responsibility for Value Determination</a:t>
            </a:r>
            <a:endParaRPr lang="en-US" sz="3200" dirty="0">
              <a:solidFill>
                <a:schemeClr val="tx2"/>
              </a:solidFill>
              <a:latin typeface="Calibri" panose="020F0502020204030204" pitchFamily="34" charset="0"/>
            </a:endParaRPr>
          </a:p>
        </p:txBody>
      </p:sp>
      <p:cxnSp>
        <p:nvCxnSpPr>
          <p:cNvPr id="7" name="Straight Connector 6"/>
          <p:cNvCxnSpPr/>
          <p:nvPr/>
        </p:nvCxnSpPr>
        <p:spPr>
          <a:xfrm>
            <a:off x="228600" y="1676400"/>
            <a:ext cx="7696200" cy="0"/>
          </a:xfrm>
          <a:prstGeom prst="line">
            <a:avLst/>
          </a:prstGeom>
          <a:ln w="19050">
            <a:solidFill>
              <a:srgbClr val="17375E"/>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4423" y="3048000"/>
            <a:ext cx="4649745" cy="3139321"/>
          </a:xfrm>
          <a:prstGeom prst="rect">
            <a:avLst/>
          </a:prstGeom>
          <a:noFill/>
        </p:spPr>
        <p:txBody>
          <a:bodyPr wrap="square" rtlCol="0">
            <a:spAutoFit/>
          </a:bodyPr>
          <a:lstStyle/>
          <a:p>
            <a:r>
              <a:rPr lang="en-US" sz="1400" dirty="0">
                <a:solidFill>
                  <a:srgbClr val="17375E"/>
                </a:solidFill>
                <a:latin typeface="+mn-lt"/>
              </a:rPr>
              <a:t>Gregory E. </a:t>
            </a:r>
            <a:r>
              <a:rPr lang="en-US" sz="1400" dirty="0" err="1">
                <a:solidFill>
                  <a:srgbClr val="17375E"/>
                </a:solidFill>
                <a:latin typeface="+mn-lt"/>
              </a:rPr>
              <a:t>Kniesel</a:t>
            </a:r>
            <a:r>
              <a:rPr lang="en-US" sz="1400" dirty="0">
                <a:solidFill>
                  <a:srgbClr val="17375E"/>
                </a:solidFill>
                <a:latin typeface="+mn-lt"/>
              </a:rPr>
              <a:t>, ASA</a:t>
            </a:r>
          </a:p>
          <a:p>
            <a:r>
              <a:rPr lang="en-US" sz="1400" dirty="0">
                <a:solidFill>
                  <a:srgbClr val="17375E"/>
                </a:solidFill>
                <a:latin typeface="+mn-lt"/>
              </a:rPr>
              <a:t>Managing Director</a:t>
            </a:r>
          </a:p>
          <a:p>
            <a:r>
              <a:rPr lang="en-US" sz="1400" dirty="0">
                <a:solidFill>
                  <a:srgbClr val="17375E"/>
                </a:solidFill>
                <a:latin typeface="+mn-lt"/>
              </a:rPr>
              <a:t>Value Management, Inc.</a:t>
            </a:r>
            <a:endParaRPr lang="en-US" sz="1400" b="1" dirty="0">
              <a:solidFill>
                <a:srgbClr val="FF0000"/>
              </a:solidFill>
              <a:latin typeface="+mn-lt"/>
            </a:endParaRPr>
          </a:p>
          <a:p>
            <a:r>
              <a:rPr lang="en-US" sz="1400" dirty="0">
                <a:solidFill>
                  <a:srgbClr val="17375E"/>
                </a:solidFill>
                <a:latin typeface="+mn-lt"/>
              </a:rPr>
              <a:t>770 262 7259</a:t>
            </a:r>
          </a:p>
          <a:p>
            <a:r>
              <a:rPr lang="en-US" sz="1400" dirty="0" err="1">
                <a:solidFill>
                  <a:srgbClr val="17375E"/>
                </a:solidFill>
                <a:latin typeface="+mn-lt"/>
              </a:rPr>
              <a:t>gek@valuemanagementinc.com</a:t>
            </a:r>
            <a:endParaRPr lang="en-US" sz="1400" dirty="0">
              <a:solidFill>
                <a:srgbClr val="17375E"/>
              </a:solidFill>
              <a:latin typeface="+mn-lt"/>
            </a:endParaRPr>
          </a:p>
          <a:p>
            <a:endParaRPr lang="en-US" sz="1400" dirty="0">
              <a:solidFill>
                <a:srgbClr val="17375E"/>
              </a:solidFill>
              <a:latin typeface="+mn-lt"/>
            </a:endParaRPr>
          </a:p>
          <a:p>
            <a:endParaRPr lang="en-US" sz="1400" dirty="0">
              <a:solidFill>
                <a:srgbClr val="17375E"/>
              </a:solidFill>
              <a:latin typeface="+mn-lt"/>
            </a:endParaRPr>
          </a:p>
          <a:p>
            <a:r>
              <a:rPr lang="en-US" sz="1400" dirty="0">
                <a:solidFill>
                  <a:srgbClr val="17375E"/>
                </a:solidFill>
                <a:latin typeface="+mn-lt"/>
              </a:rPr>
              <a:t>Emily Rickard</a:t>
            </a:r>
            <a:br>
              <a:rPr lang="en-US" sz="1400" dirty="0">
                <a:solidFill>
                  <a:srgbClr val="17375E"/>
                </a:solidFill>
                <a:latin typeface="+mn-lt"/>
              </a:rPr>
            </a:br>
            <a:r>
              <a:rPr lang="en-US" sz="1400" dirty="0">
                <a:solidFill>
                  <a:srgbClr val="17375E"/>
                </a:solidFill>
                <a:latin typeface="+mn-lt"/>
              </a:rPr>
              <a:t>Associate </a:t>
            </a:r>
            <a:br>
              <a:rPr lang="en-US" sz="1400" dirty="0">
                <a:solidFill>
                  <a:srgbClr val="17375E"/>
                </a:solidFill>
                <a:latin typeface="+mn-lt"/>
              </a:rPr>
            </a:br>
            <a:r>
              <a:rPr lang="en-US" sz="1400" dirty="0">
                <a:solidFill>
                  <a:srgbClr val="17375E"/>
                </a:solidFill>
                <a:latin typeface="+mn-lt"/>
              </a:rPr>
              <a:t>McDermott Will &amp; Emery LLP</a:t>
            </a:r>
            <a:br>
              <a:rPr lang="en-US" sz="1400" dirty="0">
                <a:solidFill>
                  <a:srgbClr val="17375E"/>
                </a:solidFill>
                <a:latin typeface="+mn-lt"/>
              </a:rPr>
            </a:br>
            <a:r>
              <a:rPr lang="en-US" sz="1400" dirty="0">
                <a:solidFill>
                  <a:srgbClr val="17375E"/>
                </a:solidFill>
                <a:latin typeface="+mn-lt"/>
              </a:rPr>
              <a:t>202 756 8370</a:t>
            </a:r>
            <a:br>
              <a:rPr lang="en-US" sz="1400" dirty="0">
                <a:solidFill>
                  <a:srgbClr val="17375E"/>
                </a:solidFill>
                <a:latin typeface="+mn-lt"/>
              </a:rPr>
            </a:br>
            <a:r>
              <a:rPr lang="en-US" sz="1400" dirty="0">
                <a:solidFill>
                  <a:srgbClr val="17375E"/>
                </a:solidFill>
                <a:latin typeface="+mn-lt"/>
              </a:rPr>
              <a:t>Erickard@mwe.com</a:t>
            </a:r>
          </a:p>
          <a:p>
            <a:endParaRPr lang="en-US" sz="1500" dirty="0">
              <a:solidFill>
                <a:srgbClr val="17375E"/>
              </a:solidFill>
            </a:endParaRPr>
          </a:p>
          <a:p>
            <a:endParaRPr lang="en-US" sz="1500" dirty="0">
              <a:solidFill>
                <a:srgbClr val="17375E"/>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6800" y="5029199"/>
            <a:ext cx="2219643" cy="775853"/>
          </a:xfrm>
          <a:prstGeom prst="rect">
            <a:avLst/>
          </a:prstGeom>
        </p:spPr>
      </p:pic>
      <p:pic>
        <p:nvPicPr>
          <p:cNvPr id="10" name="Picture 9">
            <a:extLst>
              <a:ext uri="{FF2B5EF4-FFF2-40B4-BE49-F238E27FC236}">
                <a16:creationId xmlns:a16="http://schemas.microsoft.com/office/drawing/2014/main" xmlns="" id="{8CF65E52-1C3F-1747-896A-B2196906AFEF}"/>
              </a:ext>
            </a:extLst>
          </p:cNvPr>
          <p:cNvPicPr>
            <a:picLocks noChangeAspect="1"/>
          </p:cNvPicPr>
          <p:nvPr/>
        </p:nvPicPr>
        <p:blipFill>
          <a:blip r:embed="rId3"/>
          <a:stretch>
            <a:fillRect/>
          </a:stretch>
        </p:blipFill>
        <p:spPr>
          <a:xfrm>
            <a:off x="4724400" y="3200400"/>
            <a:ext cx="2296025" cy="733723"/>
          </a:xfrm>
          <a:prstGeom prst="rect">
            <a:avLst/>
          </a:prstGeom>
        </p:spPr>
      </p:pic>
    </p:spTree>
    <p:extLst>
      <p:ext uri="{BB962C8B-B14F-4D97-AF65-F5344CB8AC3E}">
        <p14:creationId xmlns:p14="http://schemas.microsoft.com/office/powerpoint/2010/main" val="3621066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Reliance on Experts</a:t>
            </a:r>
          </a:p>
        </p:txBody>
      </p:sp>
      <p:sp>
        <p:nvSpPr>
          <p:cNvPr id="3" name="Content Placeholder 2"/>
          <p:cNvSpPr>
            <a:spLocks noGrp="1"/>
          </p:cNvSpPr>
          <p:nvPr>
            <p:ph idx="1"/>
          </p:nvPr>
        </p:nvSpPr>
        <p:spPr/>
        <p:txBody>
          <a:bodyPr>
            <a:normAutofit/>
          </a:bodyPr>
          <a:lstStyle/>
          <a:p>
            <a:r>
              <a:rPr lang="en-US" dirty="0"/>
              <a:t>Fiduciary, not expert, responsible for decision-making </a:t>
            </a:r>
          </a:p>
          <a:p>
            <a:r>
              <a:rPr lang="en-US" dirty="0"/>
              <a:t>Fiduciary must:</a:t>
            </a:r>
          </a:p>
          <a:p>
            <a:pPr lvl="1"/>
            <a:r>
              <a:rPr lang="en-US" dirty="0"/>
              <a:t>Investigate expert’s qualifications</a:t>
            </a:r>
          </a:p>
          <a:p>
            <a:pPr lvl="1"/>
            <a:r>
              <a:rPr lang="en-US" dirty="0"/>
              <a:t>Ensure expert has complete information about various valuation inputs</a:t>
            </a:r>
          </a:p>
          <a:p>
            <a:pPr lvl="1"/>
            <a:r>
              <a:rPr lang="en-US" dirty="0"/>
              <a:t>Ensure that reliance on expert is </a:t>
            </a:r>
            <a:r>
              <a:rPr lang="en-US" b="1" u="sng" dirty="0">
                <a:solidFill>
                  <a:srgbClr val="FF0000"/>
                </a:solidFill>
              </a:rPr>
              <a:t>reasonably justified under the circumstances</a:t>
            </a:r>
          </a:p>
          <a:p>
            <a:pPr lvl="1"/>
            <a:r>
              <a:rPr lang="en-US" dirty="0">
                <a:solidFill>
                  <a:schemeClr val="tx2"/>
                </a:solidFill>
              </a:rPr>
              <a:t>Read and understand expert valuation reports</a:t>
            </a:r>
          </a:p>
          <a:p>
            <a:pPr lvl="1"/>
            <a:r>
              <a:rPr lang="en-US" dirty="0">
                <a:solidFill>
                  <a:schemeClr val="tx2"/>
                </a:solidFill>
              </a:rPr>
              <a:t>Identify, question, test underlying data</a:t>
            </a:r>
          </a:p>
          <a:p>
            <a:pPr lvl="1"/>
            <a:r>
              <a:rPr lang="en-US" dirty="0">
                <a:solidFill>
                  <a:schemeClr val="tx2"/>
                </a:solidFill>
              </a:rPr>
              <a:t>Verify internal consistency of expert report</a:t>
            </a:r>
          </a:p>
          <a:p>
            <a:pPr lvl="2"/>
            <a:r>
              <a:rPr lang="en-US" dirty="0">
                <a:solidFill>
                  <a:schemeClr val="tx2"/>
                </a:solidFill>
              </a:rPr>
              <a:t>Verify that conclusion is consistent with data and analysis</a:t>
            </a:r>
          </a:p>
        </p:txBody>
      </p:sp>
    </p:spTree>
    <p:extLst>
      <p:ext uri="{BB962C8B-B14F-4D97-AF65-F5344CB8AC3E}">
        <p14:creationId xmlns:p14="http://schemas.microsoft.com/office/powerpoint/2010/main" val="3356073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sz="2400" b="1" dirty="0"/>
              <a:t>Process is the Key to Prudence</a:t>
            </a:r>
          </a:p>
        </p:txBody>
      </p:sp>
      <p:sp>
        <p:nvSpPr>
          <p:cNvPr id="43010" name="Content Placeholder 2"/>
          <p:cNvSpPr>
            <a:spLocks noGrp="1"/>
          </p:cNvSpPr>
          <p:nvPr>
            <p:ph idx="1"/>
          </p:nvPr>
        </p:nvSpPr>
        <p:spPr>
          <a:xfrm>
            <a:off x="304800" y="990600"/>
            <a:ext cx="7315200" cy="4286250"/>
          </a:xfrm>
        </p:spPr>
        <p:txBody>
          <a:bodyPr/>
          <a:lstStyle/>
          <a:p>
            <a:endParaRPr lang="en-US" sz="800" dirty="0"/>
          </a:p>
          <a:p>
            <a:r>
              <a:rPr lang="en-US" sz="2200" dirty="0"/>
              <a:t>Process is the key to demonstrating prudence</a:t>
            </a:r>
          </a:p>
          <a:p>
            <a:pPr lvl="1"/>
            <a:r>
              <a:rPr lang="en-US" dirty="0"/>
              <a:t>Maintain written record of process</a:t>
            </a:r>
          </a:p>
          <a:p>
            <a:pPr lvl="1"/>
            <a:r>
              <a:rPr lang="en-US" dirty="0"/>
              <a:t>Carefully select expert advisers</a:t>
            </a:r>
          </a:p>
          <a:p>
            <a:pPr lvl="1"/>
            <a:r>
              <a:rPr lang="en-US" dirty="0"/>
              <a:t>Understand expert’s advice before following the advice</a:t>
            </a:r>
          </a:p>
          <a:p>
            <a:pPr lvl="2"/>
            <a:r>
              <a:rPr lang="en-US" dirty="0"/>
              <a:t>Reasonable inquiries into the expert’s recommendations</a:t>
            </a:r>
          </a:p>
          <a:p>
            <a:pPr lvl="2"/>
            <a:r>
              <a:rPr lang="en-US" dirty="0"/>
              <a:t>Blind reliance on counsel or other experts is no defense</a:t>
            </a:r>
          </a:p>
          <a:p>
            <a:r>
              <a:rPr lang="en-US" sz="2200" dirty="0"/>
              <a:t>Fiduciaries do not need to have a “crystal ball”</a:t>
            </a:r>
          </a:p>
          <a:p>
            <a:pPr lvl="1"/>
            <a:r>
              <a:rPr lang="en-US" dirty="0"/>
              <a:t>Even if a decision turns out “badly,” liability can be avoided if the process was correct</a:t>
            </a:r>
          </a:p>
          <a:p>
            <a:pPr lvl="1"/>
            <a:r>
              <a:rPr lang="en-US" dirty="0"/>
              <a:t>Even “good” results could theoretically create liability if the process was bad</a:t>
            </a:r>
          </a:p>
        </p:txBody>
      </p:sp>
      <p:sp>
        <p:nvSpPr>
          <p:cNvPr id="5" name="Rectangle 26"/>
          <p:cNvSpPr>
            <a:spLocks noGrp="1" noChangeArrowheads="1"/>
          </p:cNvSpPr>
          <p:nvPr>
            <p:ph type="sldNum" sz="quarter" idx="4294967295"/>
          </p:nvPr>
        </p:nvSpPr>
        <p:spPr>
          <a:xfrm>
            <a:off x="8145463" y="6378581"/>
            <a:ext cx="685800" cy="307975"/>
          </a:xfrm>
          <a:prstGeom prst="rect">
            <a:avLst/>
          </a:prstGeom>
        </p:spPr>
        <p:txBody>
          <a:bodyPr/>
          <a:lstStyle/>
          <a:p>
            <a:endParaRPr lang="en-US" dirty="0"/>
          </a:p>
        </p:txBody>
      </p:sp>
    </p:spTree>
    <p:extLst>
      <p:ext uri="{BB962C8B-B14F-4D97-AF65-F5344CB8AC3E}">
        <p14:creationId xmlns:p14="http://schemas.microsoft.com/office/powerpoint/2010/main" val="314703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28600"/>
            <a:ext cx="7924800" cy="655638"/>
          </a:xfrm>
        </p:spPr>
        <p:txBody>
          <a:bodyPr/>
          <a:lstStyle/>
          <a:p>
            <a:r>
              <a:rPr lang="en-US" sz="2400" dirty="0"/>
              <a:t>Process Agreements</a:t>
            </a:r>
          </a:p>
        </p:txBody>
      </p:sp>
      <p:sp>
        <p:nvSpPr>
          <p:cNvPr id="5" name="Content Placeholder 7"/>
          <p:cNvSpPr>
            <a:spLocks noGrp="1"/>
          </p:cNvSpPr>
          <p:nvPr>
            <p:ph idx="1"/>
          </p:nvPr>
        </p:nvSpPr>
        <p:spPr/>
        <p:txBody>
          <a:bodyPr>
            <a:normAutofit/>
          </a:bodyPr>
          <a:lstStyle/>
          <a:p>
            <a:pPr marL="27384" lvl="1" indent="0">
              <a:buSzPct val="80000"/>
              <a:buNone/>
            </a:pPr>
            <a:r>
              <a:rPr lang="en-US" sz="2200" dirty="0"/>
              <a:t>Provide helpful insight into the Department of Labor (DOL) position regarding what is required to meet fiduciary obligations under ERISA when engaging in an ESOP transaction.</a:t>
            </a:r>
          </a:p>
          <a:p>
            <a:pPr marL="370284" lvl="1" indent="-342900">
              <a:buSzPct val="80000"/>
            </a:pPr>
            <a:r>
              <a:rPr lang="en-US" sz="2200" dirty="0"/>
              <a:t>Process agreements have neither the force of law nor the ability to change any current laws or regulations. </a:t>
            </a:r>
          </a:p>
          <a:p>
            <a:pPr marL="27384" lvl="1" indent="0">
              <a:buSzPct val="80000"/>
              <a:buNone/>
            </a:pPr>
            <a:endParaRPr lang="en-US" sz="2200" dirty="0"/>
          </a:p>
          <a:p>
            <a:r>
              <a:rPr lang="en-US" sz="2200" dirty="0"/>
              <a:t>First introduced by the Department of Labor (DOL) in the 2014 settlement of </a:t>
            </a:r>
            <a:r>
              <a:rPr lang="en-US" sz="2200" i="1" dirty="0"/>
              <a:t>Perez v. GreatBanc Trust Co.</a:t>
            </a:r>
            <a:r>
              <a:rPr lang="en-US" sz="2200" dirty="0"/>
              <a:t>, the process agreements have been modified and expanded</a:t>
            </a:r>
          </a:p>
          <a:p>
            <a:pPr marL="370284" indent="-342900">
              <a:buFont typeface="Arial" panose="020B0604020202020204" pitchFamily="34" charset="0"/>
              <a:buChar char="•"/>
            </a:pPr>
            <a:r>
              <a:rPr lang="en-US" sz="2200" i="1" dirty="0"/>
              <a:t>Acosta v. First Bankers Tr. Servs., Inc.</a:t>
            </a:r>
            <a:r>
              <a:rPr lang="en-US" sz="2200" dirty="0"/>
              <a:t>, </a:t>
            </a:r>
          </a:p>
          <a:p>
            <a:pPr marL="370284" indent="-342900">
              <a:buFont typeface="Arial" panose="020B0604020202020204" pitchFamily="34" charset="0"/>
              <a:buChar char="•"/>
            </a:pPr>
            <a:r>
              <a:rPr lang="en-US" sz="2200" i="1" dirty="0"/>
              <a:t>Acosta v. BAT Masonry</a:t>
            </a:r>
            <a:endParaRPr lang="en-US" sz="2200" dirty="0"/>
          </a:p>
          <a:p>
            <a:pPr marL="370284" indent="-342900">
              <a:buFont typeface="Arial" panose="020B0604020202020204" pitchFamily="34" charset="0"/>
              <a:buChar char="•"/>
            </a:pPr>
            <a:r>
              <a:rPr lang="en-US" sz="2200" i="1" dirty="0"/>
              <a:t>Acosta v. Mueller</a:t>
            </a:r>
            <a:endParaRPr lang="en-US" sz="2200" dirty="0"/>
          </a:p>
          <a:p>
            <a:pPr lvl="0"/>
            <a:endParaRPr lang="en-US" dirty="0"/>
          </a:p>
          <a:p>
            <a:endParaRPr lang="en-US" dirty="0"/>
          </a:p>
          <a:p>
            <a:endParaRPr lang="en-US" dirty="0"/>
          </a:p>
          <a:p>
            <a:endParaRPr lang="en-US" dirty="0"/>
          </a:p>
          <a:p>
            <a:pPr marL="336947" lvl="1" indent="0">
              <a:buNone/>
            </a:pPr>
            <a:endParaRPr lang="en-US" sz="2400" dirty="0"/>
          </a:p>
          <a:p>
            <a:pPr marL="0"/>
            <a:endParaRPr lang="en-US" dirty="0"/>
          </a:p>
        </p:txBody>
      </p:sp>
    </p:spTree>
    <p:extLst>
      <p:ext uri="{BB962C8B-B14F-4D97-AF65-F5344CB8AC3E}">
        <p14:creationId xmlns:p14="http://schemas.microsoft.com/office/powerpoint/2010/main" val="3279734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28600"/>
            <a:ext cx="7924800" cy="655638"/>
          </a:xfrm>
        </p:spPr>
        <p:txBody>
          <a:bodyPr/>
          <a:lstStyle/>
          <a:p>
            <a:r>
              <a:rPr lang="en-US" sz="2400" dirty="0"/>
              <a:t>In-Depth Reviewing of the Valuation Report</a:t>
            </a:r>
          </a:p>
        </p:txBody>
      </p:sp>
      <p:sp>
        <p:nvSpPr>
          <p:cNvPr id="5" name="Content Placeholder 7"/>
          <p:cNvSpPr>
            <a:spLocks noGrp="1"/>
          </p:cNvSpPr>
          <p:nvPr>
            <p:ph idx="1"/>
          </p:nvPr>
        </p:nvSpPr>
        <p:spPr/>
        <p:txBody>
          <a:bodyPr>
            <a:normAutofit/>
          </a:bodyPr>
          <a:lstStyle/>
          <a:p>
            <a:pPr marL="342900" indent="-342900">
              <a:buFont typeface="Arial" panose="020B0604020202020204" pitchFamily="34" charset="0"/>
              <a:buChar char="•"/>
            </a:pPr>
            <a:r>
              <a:rPr lang="en-US" dirty="0"/>
              <a:t>What should be in the report? (USPAP, IRS, and DOL impact)</a:t>
            </a:r>
          </a:p>
          <a:p>
            <a:endParaRPr lang="en-US" dirty="0"/>
          </a:p>
          <a:p>
            <a:pPr marL="342900" indent="-342900">
              <a:buFont typeface="Arial" panose="020B0604020202020204" pitchFamily="34" charset="0"/>
              <a:buChar char="•"/>
            </a:pPr>
            <a:r>
              <a:rPr lang="en-US" dirty="0"/>
              <a:t>What type of questions should the Trustee be asking?</a:t>
            </a:r>
          </a:p>
          <a:p>
            <a:endParaRPr lang="en-US" dirty="0"/>
          </a:p>
          <a:p>
            <a:pPr marL="342900" indent="-342900">
              <a:buFont typeface="Arial" panose="020B0604020202020204" pitchFamily="34" charset="0"/>
              <a:buChar char="•"/>
            </a:pPr>
            <a:r>
              <a:rPr lang="en-US" dirty="0"/>
              <a:t>Possible “red flags” in the valuation process</a:t>
            </a:r>
          </a:p>
        </p:txBody>
      </p:sp>
    </p:spTree>
    <p:extLst>
      <p:ext uri="{BB962C8B-B14F-4D97-AF65-F5344CB8AC3E}">
        <p14:creationId xmlns:p14="http://schemas.microsoft.com/office/powerpoint/2010/main" val="3136755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28600"/>
            <a:ext cx="8305800" cy="712792"/>
          </a:xfrm>
        </p:spPr>
        <p:txBody>
          <a:bodyPr/>
          <a:lstStyle/>
          <a:p>
            <a:r>
              <a:rPr lang="en-US" sz="2400" dirty="0"/>
              <a:t>Uniform Standards of Professional Appraisal Practice</a:t>
            </a:r>
          </a:p>
        </p:txBody>
      </p:sp>
      <p:sp>
        <p:nvSpPr>
          <p:cNvPr id="7" name="Content Placeholder 1"/>
          <p:cNvSpPr>
            <a:spLocks noGrp="1"/>
          </p:cNvSpPr>
          <p:nvPr>
            <p:ph idx="1"/>
          </p:nvPr>
        </p:nvSpPr>
        <p:spPr/>
        <p:txBody>
          <a:bodyPr/>
          <a:lstStyle/>
          <a:p>
            <a:r>
              <a:rPr lang="en-US" sz="1800" dirty="0"/>
              <a:t>USPAP Standards Rule: Business Appraisal, Reporting Requirements:</a:t>
            </a:r>
          </a:p>
          <a:p>
            <a:pPr marL="285750" indent="-285750">
              <a:buFont typeface="Arial" panose="020B0604020202020204" pitchFamily="34" charset="0"/>
              <a:buChar char="•"/>
            </a:pPr>
            <a:r>
              <a:rPr lang="en-US" sz="1800" dirty="0"/>
              <a:t>Identity of client and any other intended users;</a:t>
            </a:r>
          </a:p>
          <a:p>
            <a:pPr marL="285750" indent="-285750">
              <a:buFont typeface="Arial" panose="020B0604020202020204" pitchFamily="34" charset="0"/>
              <a:buChar char="•"/>
            </a:pPr>
            <a:r>
              <a:rPr lang="en-US" sz="1800" dirty="0"/>
              <a:t>Intended use of appraisal;</a:t>
            </a:r>
          </a:p>
          <a:p>
            <a:pPr marL="285750" indent="-285750">
              <a:buFont typeface="Arial" panose="020B0604020202020204" pitchFamily="34" charset="0"/>
              <a:buChar char="•"/>
            </a:pPr>
            <a:r>
              <a:rPr lang="en-US" sz="1800" dirty="0"/>
              <a:t>Summarize information sufficient to identify the business;</a:t>
            </a:r>
          </a:p>
          <a:p>
            <a:pPr marL="285750" indent="-285750">
              <a:buFont typeface="Arial" panose="020B0604020202020204" pitchFamily="34" charset="0"/>
              <a:buChar char="•"/>
            </a:pPr>
            <a:r>
              <a:rPr lang="en-US" sz="1800" dirty="0"/>
              <a:t>Elements of ownership control; </a:t>
            </a:r>
          </a:p>
          <a:p>
            <a:pPr marL="285750" indent="-285750">
              <a:buFont typeface="Arial" panose="020B0604020202020204" pitchFamily="34" charset="0"/>
              <a:buChar char="•"/>
            </a:pPr>
            <a:r>
              <a:rPr lang="en-US" sz="1800" dirty="0"/>
              <a:t>Elements of marketability and/or liquidity;</a:t>
            </a:r>
          </a:p>
          <a:p>
            <a:pPr marL="285750" indent="-285750">
              <a:buFont typeface="Arial" panose="020B0604020202020204" pitchFamily="34" charset="0"/>
              <a:buChar char="•"/>
            </a:pPr>
            <a:r>
              <a:rPr lang="en-US" sz="1800" dirty="0"/>
              <a:t>Standard, definition, and premise of value;</a:t>
            </a:r>
          </a:p>
          <a:p>
            <a:pPr marL="285750" indent="-285750">
              <a:buFont typeface="Arial" panose="020B0604020202020204" pitchFamily="34" charset="0"/>
              <a:buChar char="•"/>
            </a:pPr>
            <a:r>
              <a:rPr lang="en-US" sz="1800" dirty="0"/>
              <a:t>Effective date of appraisal and date of report;</a:t>
            </a:r>
          </a:p>
          <a:p>
            <a:pPr marL="285750" indent="-285750">
              <a:buFont typeface="Arial" panose="020B0604020202020204" pitchFamily="34" charset="0"/>
              <a:buChar char="•"/>
            </a:pPr>
            <a:r>
              <a:rPr lang="en-US" sz="1800" dirty="0"/>
              <a:t>Summarize the scope of work;</a:t>
            </a:r>
          </a:p>
          <a:p>
            <a:pPr marL="285750" indent="-285750">
              <a:buFont typeface="Arial" panose="020B0604020202020204" pitchFamily="34" charset="0"/>
              <a:buChar char="•"/>
            </a:pPr>
            <a:r>
              <a:rPr lang="en-US" sz="1800" dirty="0"/>
              <a:t>Summarize information analyzed, procedures, and reasoning; </a:t>
            </a:r>
          </a:p>
          <a:p>
            <a:pPr marL="285750" indent="-285750">
              <a:buFont typeface="Arial" panose="020B0604020202020204" pitchFamily="34" charset="0"/>
              <a:buChar char="•"/>
            </a:pPr>
            <a:r>
              <a:rPr lang="en-US" sz="1800" dirty="0"/>
              <a:t>State assumptions and hypothetical conditions, and:</a:t>
            </a:r>
          </a:p>
          <a:p>
            <a:pPr marL="285750" indent="-285750">
              <a:buFont typeface="Arial" panose="020B0604020202020204" pitchFamily="34" charset="0"/>
              <a:buChar char="•"/>
            </a:pPr>
            <a:r>
              <a:rPr lang="en-US" sz="1800" dirty="0"/>
              <a:t>Signed certification</a:t>
            </a:r>
          </a:p>
        </p:txBody>
      </p:sp>
    </p:spTree>
    <p:extLst>
      <p:ext uri="{BB962C8B-B14F-4D97-AF65-F5344CB8AC3E}">
        <p14:creationId xmlns:p14="http://schemas.microsoft.com/office/powerpoint/2010/main" val="2025180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28600"/>
            <a:ext cx="8305800" cy="655638"/>
          </a:xfrm>
        </p:spPr>
        <p:txBody>
          <a:bodyPr/>
          <a:lstStyle/>
          <a:p>
            <a:r>
              <a:rPr lang="en-US" sz="2400" dirty="0"/>
              <a:t>Revenue Ruling 59-60</a:t>
            </a:r>
          </a:p>
        </p:txBody>
      </p:sp>
      <p:sp>
        <p:nvSpPr>
          <p:cNvPr id="2" name="Content Placeholder 1"/>
          <p:cNvSpPr>
            <a:spLocks noGrp="1"/>
          </p:cNvSpPr>
          <p:nvPr>
            <p:ph idx="1"/>
          </p:nvPr>
        </p:nvSpPr>
        <p:spPr/>
        <p:txBody>
          <a:bodyPr/>
          <a:lstStyle/>
          <a:p>
            <a:pPr lvl="0">
              <a:buClr>
                <a:srgbClr val="783117"/>
              </a:buClr>
            </a:pPr>
            <a:r>
              <a:rPr lang="en-US" sz="2250" dirty="0">
                <a:solidFill>
                  <a:schemeClr val="tx2"/>
                </a:solidFill>
              </a:rPr>
              <a:t>Factors the Financial Advisor should consider:</a:t>
            </a:r>
          </a:p>
          <a:p>
            <a:pPr marL="342900" lvl="0" indent="-342900">
              <a:buClr>
                <a:srgbClr val="783117"/>
              </a:buClr>
              <a:buFont typeface="Arial" panose="020B0604020202020204" pitchFamily="34" charset="0"/>
              <a:buChar char="•"/>
            </a:pPr>
            <a:r>
              <a:rPr lang="en-US" sz="2250" dirty="0">
                <a:solidFill>
                  <a:schemeClr val="tx2"/>
                </a:solidFill>
              </a:rPr>
              <a:t>The nature and history of the business;</a:t>
            </a:r>
          </a:p>
          <a:p>
            <a:pPr marL="342900" lvl="0" indent="-342900">
              <a:buClr>
                <a:srgbClr val="783117"/>
              </a:buClr>
              <a:buFont typeface="Arial" panose="020B0604020202020204" pitchFamily="34" charset="0"/>
              <a:buChar char="•"/>
            </a:pPr>
            <a:r>
              <a:rPr lang="en-US" sz="2250" dirty="0">
                <a:solidFill>
                  <a:schemeClr val="tx2"/>
                </a:solidFill>
              </a:rPr>
              <a:t>The general economic outlook and the business’ specific industry;</a:t>
            </a:r>
          </a:p>
          <a:p>
            <a:pPr marL="342900" lvl="0" indent="-342900">
              <a:buClr>
                <a:srgbClr val="783117"/>
              </a:buClr>
              <a:buFont typeface="Arial" panose="020B0604020202020204" pitchFamily="34" charset="0"/>
              <a:buChar char="•"/>
            </a:pPr>
            <a:r>
              <a:rPr lang="en-US" sz="2250" dirty="0">
                <a:solidFill>
                  <a:schemeClr val="tx2"/>
                </a:solidFill>
              </a:rPr>
              <a:t>The book value and financial condition of the business;</a:t>
            </a:r>
          </a:p>
          <a:p>
            <a:pPr marL="342900" lvl="0" indent="-342900">
              <a:buClr>
                <a:srgbClr val="783117"/>
              </a:buClr>
              <a:buFont typeface="Arial" panose="020B0604020202020204" pitchFamily="34" charset="0"/>
              <a:buChar char="•"/>
            </a:pPr>
            <a:r>
              <a:rPr lang="en-US" sz="2250" dirty="0">
                <a:solidFill>
                  <a:schemeClr val="tx2"/>
                </a:solidFill>
              </a:rPr>
              <a:t>The earning capacity of the business;</a:t>
            </a:r>
          </a:p>
          <a:p>
            <a:pPr marL="342900" lvl="0" indent="-342900">
              <a:buClr>
                <a:srgbClr val="783117"/>
              </a:buClr>
              <a:buFont typeface="Arial" panose="020B0604020202020204" pitchFamily="34" charset="0"/>
              <a:buChar char="•"/>
            </a:pPr>
            <a:r>
              <a:rPr lang="en-US" sz="2250" dirty="0">
                <a:solidFill>
                  <a:schemeClr val="tx2"/>
                </a:solidFill>
              </a:rPr>
              <a:t>The dividend-paying capacity of the business;</a:t>
            </a:r>
          </a:p>
          <a:p>
            <a:pPr marL="342900" lvl="0" indent="-342900">
              <a:buClr>
                <a:srgbClr val="783117"/>
              </a:buClr>
              <a:buFont typeface="Arial" panose="020B0604020202020204" pitchFamily="34" charset="0"/>
              <a:buChar char="•"/>
            </a:pPr>
            <a:r>
              <a:rPr lang="en-US" sz="2250" dirty="0">
                <a:solidFill>
                  <a:schemeClr val="tx2"/>
                </a:solidFill>
              </a:rPr>
              <a:t>The nature and value of the tangible and intangible assets (goodwill) of the business;</a:t>
            </a:r>
          </a:p>
          <a:p>
            <a:pPr marL="342900" lvl="0" indent="-342900">
              <a:buClr>
                <a:srgbClr val="783117"/>
              </a:buClr>
              <a:buFont typeface="Arial" panose="020B0604020202020204" pitchFamily="34" charset="0"/>
              <a:buChar char="•"/>
            </a:pPr>
            <a:r>
              <a:rPr lang="en-US" sz="2250" dirty="0">
                <a:solidFill>
                  <a:schemeClr val="tx2"/>
                </a:solidFill>
              </a:rPr>
              <a:t>Sales of the subject stock and the size of the block of stock to be valued; and </a:t>
            </a:r>
          </a:p>
          <a:p>
            <a:pPr marL="342900" lvl="0" indent="-342900">
              <a:buClr>
                <a:srgbClr val="783117"/>
              </a:buClr>
              <a:buFont typeface="Arial" panose="020B0604020202020204" pitchFamily="34" charset="0"/>
              <a:buChar char="•"/>
            </a:pPr>
            <a:r>
              <a:rPr lang="en-US" sz="2250" dirty="0">
                <a:solidFill>
                  <a:schemeClr val="tx2"/>
                </a:solidFill>
              </a:rPr>
              <a:t>The market price of securities of publicly traded corporations engaged in the same or similar lines of business</a:t>
            </a:r>
          </a:p>
          <a:p>
            <a:endParaRPr lang="en-US" dirty="0"/>
          </a:p>
        </p:txBody>
      </p:sp>
    </p:spTree>
    <p:extLst>
      <p:ext uri="{BB962C8B-B14F-4D97-AF65-F5344CB8AC3E}">
        <p14:creationId xmlns:p14="http://schemas.microsoft.com/office/powerpoint/2010/main" val="164406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28600"/>
            <a:ext cx="8991600" cy="655638"/>
          </a:xfrm>
        </p:spPr>
        <p:txBody>
          <a:bodyPr/>
          <a:lstStyle/>
          <a:p>
            <a:r>
              <a:rPr lang="en-US" sz="2400" dirty="0"/>
              <a:t>Proposed Regulation Adequate Consideration </a:t>
            </a:r>
          </a:p>
        </p:txBody>
      </p:sp>
      <p:sp>
        <p:nvSpPr>
          <p:cNvPr id="2" name="Content Placeholder 1"/>
          <p:cNvSpPr>
            <a:spLocks noGrp="1"/>
          </p:cNvSpPr>
          <p:nvPr>
            <p:ph idx="1"/>
          </p:nvPr>
        </p:nvSpPr>
        <p:spPr/>
        <p:txBody>
          <a:bodyPr/>
          <a:lstStyle/>
          <a:p>
            <a:r>
              <a:rPr lang="en-US" sz="1800" dirty="0"/>
              <a:t>Report Requirements </a:t>
            </a:r>
          </a:p>
          <a:p>
            <a:pPr marL="342900" indent="-342900">
              <a:buFont typeface="Arial" panose="020B0604020202020204" pitchFamily="34" charset="0"/>
              <a:buChar char="•"/>
            </a:pPr>
            <a:r>
              <a:rPr lang="en-US" sz="1800" dirty="0"/>
              <a:t>Identity of client and any other intended users;</a:t>
            </a:r>
          </a:p>
          <a:p>
            <a:pPr marL="342900" indent="-342900">
              <a:buFont typeface="Arial" panose="020B0604020202020204" pitchFamily="34" charset="0"/>
              <a:buChar char="•"/>
            </a:pPr>
            <a:r>
              <a:rPr lang="en-US" sz="1800" dirty="0"/>
              <a:t>Purpose of valuation; </a:t>
            </a:r>
          </a:p>
          <a:p>
            <a:pPr marL="342900" indent="-342900">
              <a:buFont typeface="Arial" panose="020B0604020202020204" pitchFamily="34" charset="0"/>
              <a:buChar char="•"/>
            </a:pPr>
            <a:r>
              <a:rPr lang="en-US" sz="1800" dirty="0"/>
              <a:t>Relative weight given to relevant valuation methodologies; </a:t>
            </a:r>
          </a:p>
          <a:p>
            <a:pPr marL="342900" indent="-342900">
              <a:buFont typeface="Arial" panose="020B0604020202020204" pitchFamily="34" charset="0"/>
              <a:buChar char="•"/>
            </a:pPr>
            <a:r>
              <a:rPr lang="en-US" sz="1800" dirty="0"/>
              <a:t>Valuation’s effective date;</a:t>
            </a:r>
          </a:p>
          <a:p>
            <a:pPr marL="342900" indent="-342900">
              <a:buFont typeface="Arial" panose="020B0604020202020204" pitchFamily="34" charset="0"/>
              <a:buChar char="•"/>
            </a:pPr>
            <a:r>
              <a:rPr lang="en-US" sz="1800" dirty="0"/>
              <a:t>References Revenue Ruling 59-60 and its requirements;</a:t>
            </a:r>
          </a:p>
          <a:p>
            <a:pPr marL="342900" indent="-342900">
              <a:buFont typeface="Arial" panose="020B0604020202020204" pitchFamily="34" charset="0"/>
              <a:buChar char="•"/>
            </a:pPr>
            <a:r>
              <a:rPr lang="en-US" sz="1800" dirty="0"/>
              <a:t>Assess the degree of marketability of the subject securities; and</a:t>
            </a:r>
          </a:p>
          <a:p>
            <a:pPr marL="342900" indent="-342900">
              <a:buFont typeface="Arial" panose="020B0604020202020204" pitchFamily="34" charset="0"/>
              <a:buChar char="•"/>
            </a:pPr>
            <a:r>
              <a:rPr lang="en-US" sz="1800" dirty="0"/>
              <a:t>Assess whether or not the ESOP would be able to obtain a control premium from and unrelated third party with regard only to the block of stock held or to be purchased by or from the ESOP. </a:t>
            </a:r>
          </a:p>
          <a:p>
            <a:pPr marL="342900" indent="-342900">
              <a:buFont typeface="Arial" panose="020B0604020202020204" pitchFamily="34" charset="0"/>
              <a:buChar char="•"/>
            </a:pPr>
            <a:endParaRPr lang="en-US" sz="1800" dirty="0"/>
          </a:p>
          <a:p>
            <a:endParaRPr lang="en-US" dirty="0"/>
          </a:p>
        </p:txBody>
      </p:sp>
    </p:spTree>
    <p:extLst>
      <p:ext uri="{BB962C8B-B14F-4D97-AF65-F5344CB8AC3E}">
        <p14:creationId xmlns:p14="http://schemas.microsoft.com/office/powerpoint/2010/main" val="2455563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Valuation and Process	</a:t>
            </a:r>
            <a:r>
              <a:rPr lang="en-US" dirty="0"/>
              <a:t>	</a:t>
            </a:r>
          </a:p>
        </p:txBody>
      </p:sp>
      <p:sp>
        <p:nvSpPr>
          <p:cNvPr id="3" name="Content Placeholder 2"/>
          <p:cNvSpPr>
            <a:spLocks noGrp="1"/>
          </p:cNvSpPr>
          <p:nvPr>
            <p:ph idx="1"/>
          </p:nvPr>
        </p:nvSpPr>
        <p:spPr/>
        <p:txBody>
          <a:bodyPr>
            <a:normAutofit fontScale="85000" lnSpcReduction="10000"/>
          </a:bodyPr>
          <a:lstStyle/>
          <a:p>
            <a:r>
              <a:rPr lang="en-US" dirty="0"/>
              <a:t>ERISA Section 3(18) defines “adequate consideration” as the fair market value, determined in good faith by a fiduciary, pursuant to the terms of the plan and DOL regulations</a:t>
            </a:r>
          </a:p>
          <a:p>
            <a:r>
              <a:rPr lang="en-US" dirty="0"/>
              <a:t>Valuation Approaches</a:t>
            </a:r>
          </a:p>
          <a:p>
            <a:pPr lvl="1"/>
            <a:r>
              <a:rPr lang="en-US" dirty="0"/>
              <a:t>Income Approach (discounted cash flow “</a:t>
            </a:r>
            <a:r>
              <a:rPr lang="en-US" dirty="0" err="1"/>
              <a:t>DCF</a:t>
            </a:r>
            <a:r>
              <a:rPr lang="en-US" dirty="0"/>
              <a:t>”)</a:t>
            </a:r>
          </a:p>
          <a:p>
            <a:pPr lvl="1"/>
            <a:r>
              <a:rPr lang="en-US" dirty="0"/>
              <a:t>Market Approach (Guideline public company method “GPM,” guideline transaction method “GTM”)</a:t>
            </a:r>
          </a:p>
          <a:p>
            <a:pPr lvl="1"/>
            <a:r>
              <a:rPr lang="en-US" dirty="0"/>
              <a:t>Asset Approach</a:t>
            </a:r>
          </a:p>
          <a:p>
            <a:r>
              <a:rPr lang="en-US" dirty="0"/>
              <a:t>Valuation Inputs</a:t>
            </a:r>
          </a:p>
          <a:p>
            <a:pPr lvl="1"/>
            <a:r>
              <a:rPr lang="en-US" dirty="0"/>
              <a:t>Financial statements</a:t>
            </a:r>
          </a:p>
          <a:p>
            <a:pPr lvl="1"/>
            <a:r>
              <a:rPr lang="en-US" dirty="0"/>
              <a:t>Projections (prepared by management)</a:t>
            </a:r>
          </a:p>
          <a:p>
            <a:pPr lvl="1"/>
            <a:r>
              <a:rPr lang="en-US" dirty="0"/>
              <a:t>Other subject company information &amp; characteristics</a:t>
            </a:r>
          </a:p>
          <a:p>
            <a:pPr lvl="1"/>
            <a:r>
              <a:rPr lang="en-US" dirty="0"/>
              <a:t>Comparable public or private company data</a:t>
            </a:r>
          </a:p>
          <a:p>
            <a:pPr lvl="1"/>
            <a:r>
              <a:rPr lang="en-US" dirty="0"/>
              <a:t>Economic and market data</a:t>
            </a:r>
          </a:p>
          <a:p>
            <a:pPr lvl="1"/>
            <a:r>
              <a:rPr lang="en-US" dirty="0"/>
              <a:t>Strength of management, product and business model</a:t>
            </a:r>
          </a:p>
          <a:p>
            <a:pPr lvl="1"/>
            <a:r>
              <a:rPr lang="en-US" dirty="0"/>
              <a:t>Risks and opportunities</a:t>
            </a:r>
          </a:p>
          <a:p>
            <a:pPr lvl="1"/>
            <a:r>
              <a:rPr lang="en-US" dirty="0"/>
              <a:t>Other strengths and weaknesses</a:t>
            </a:r>
          </a:p>
          <a:p>
            <a:endParaRPr lang="en-US" dirty="0"/>
          </a:p>
        </p:txBody>
      </p:sp>
    </p:spTree>
    <p:extLst>
      <p:ext uri="{BB962C8B-B14F-4D97-AF65-F5344CB8AC3E}">
        <p14:creationId xmlns:p14="http://schemas.microsoft.com/office/powerpoint/2010/main" val="2323892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28600"/>
            <a:ext cx="8991600" cy="655638"/>
          </a:xfrm>
        </p:spPr>
        <p:txBody>
          <a:bodyPr/>
          <a:lstStyle/>
          <a:p>
            <a:r>
              <a:rPr lang="en-US" sz="2400" dirty="0"/>
              <a:t>Due Diligence Process for Determining Value </a:t>
            </a:r>
          </a:p>
        </p:txBody>
      </p:sp>
      <p:sp>
        <p:nvSpPr>
          <p:cNvPr id="2" name="Content Placeholder 1"/>
          <p:cNvSpPr>
            <a:spLocks noGrp="1"/>
          </p:cNvSpPr>
          <p:nvPr>
            <p:ph idx="1"/>
          </p:nvPr>
        </p:nvSpPr>
        <p:spPr/>
        <p:txBody>
          <a:bodyPr/>
          <a:lstStyle/>
          <a:p>
            <a:pPr marL="313134" indent="-285750">
              <a:buFont typeface="Arial" panose="020B0604020202020204" pitchFamily="34" charset="0"/>
              <a:buChar char="•"/>
            </a:pPr>
            <a:r>
              <a:rPr lang="en-US" sz="1800" dirty="0"/>
              <a:t>Interview Senior Management </a:t>
            </a:r>
          </a:p>
          <a:p>
            <a:pPr marL="313134" indent="-285750">
              <a:buFont typeface="Arial" panose="020B0604020202020204" pitchFamily="34" charset="0"/>
              <a:buChar char="•"/>
            </a:pPr>
            <a:r>
              <a:rPr lang="en-US" sz="1800" dirty="0"/>
              <a:t>Coordinate Site Visit with Financial Advisor</a:t>
            </a:r>
          </a:p>
          <a:p>
            <a:pPr marL="313134" indent="-285750">
              <a:buFont typeface="Arial" panose="020B0604020202020204" pitchFamily="34" charset="0"/>
              <a:buChar char="•"/>
            </a:pPr>
            <a:r>
              <a:rPr lang="en-US" sz="1800" dirty="0"/>
              <a:t>Understand:</a:t>
            </a:r>
          </a:p>
          <a:p>
            <a:pPr marL="857251" lvl="1" indent="-342900"/>
            <a:r>
              <a:rPr lang="en-US" sz="1400" dirty="0"/>
              <a:t>Drivers of value;</a:t>
            </a:r>
          </a:p>
          <a:p>
            <a:pPr marL="857251" lvl="1" indent="-342900"/>
            <a:r>
              <a:rPr lang="en-US" sz="1400" dirty="0"/>
              <a:t>Quality of projections;</a:t>
            </a:r>
          </a:p>
          <a:p>
            <a:pPr marL="857251" lvl="1" indent="-342900"/>
            <a:r>
              <a:rPr lang="en-US" sz="1400" dirty="0"/>
              <a:t>Operations;</a:t>
            </a:r>
          </a:p>
          <a:p>
            <a:pPr marL="857251" lvl="1" indent="-342900"/>
            <a:r>
              <a:rPr lang="en-US" sz="1400" dirty="0"/>
              <a:t>Strategic initiatives; </a:t>
            </a:r>
          </a:p>
          <a:p>
            <a:pPr marL="857251" lvl="1" indent="-342900"/>
            <a:r>
              <a:rPr lang="en-US" sz="1400" dirty="0"/>
              <a:t>Customer concentration;</a:t>
            </a:r>
          </a:p>
          <a:p>
            <a:pPr marL="857251" lvl="1" indent="-342900"/>
            <a:r>
              <a:rPr lang="en-US" sz="1400" dirty="0"/>
              <a:t>Financial outlook;</a:t>
            </a:r>
          </a:p>
          <a:p>
            <a:pPr marL="857251" lvl="1" indent="-342900"/>
            <a:r>
              <a:rPr lang="en-US" sz="1400" dirty="0"/>
              <a:t>History of company;</a:t>
            </a:r>
          </a:p>
          <a:p>
            <a:pPr marL="857251" lvl="1" indent="-342900"/>
            <a:r>
              <a:rPr lang="en-US" sz="1400" dirty="0"/>
              <a:t>Offers to buy/sell;</a:t>
            </a:r>
          </a:p>
          <a:p>
            <a:pPr marL="857251" lvl="1" indent="-342900"/>
            <a:r>
              <a:rPr lang="en-US" sz="1400" dirty="0"/>
              <a:t>Board/Management composition and changes;</a:t>
            </a:r>
          </a:p>
          <a:p>
            <a:pPr marL="857251" lvl="1" indent="-342900"/>
            <a:r>
              <a:rPr lang="en-US" sz="1400" dirty="0"/>
              <a:t>Litigation; </a:t>
            </a:r>
          </a:p>
          <a:p>
            <a:pPr marL="857251" lvl="1" indent="-342900"/>
            <a:r>
              <a:rPr lang="en-US" sz="1400" dirty="0"/>
              <a:t>Banking relationship;</a:t>
            </a:r>
          </a:p>
          <a:p>
            <a:pPr marL="857251" lvl="1" indent="-342900"/>
            <a:r>
              <a:rPr lang="en-US" sz="1400" dirty="0"/>
              <a:t>Executive compensation; </a:t>
            </a:r>
          </a:p>
          <a:p>
            <a:pPr marL="857251" lvl="1" indent="-342900"/>
            <a:r>
              <a:rPr lang="en-US" sz="1400" dirty="0"/>
              <a:t>Repurchase obligation and funding strategy</a:t>
            </a:r>
          </a:p>
          <a:p>
            <a:pPr lvl="1"/>
            <a:endParaRPr lang="en-US" dirty="0"/>
          </a:p>
        </p:txBody>
      </p:sp>
    </p:spTree>
    <p:extLst>
      <p:ext uri="{BB962C8B-B14F-4D97-AF65-F5344CB8AC3E}">
        <p14:creationId xmlns:p14="http://schemas.microsoft.com/office/powerpoint/2010/main" val="13200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Common Fiduciary Fumbles</a:t>
            </a:r>
            <a:endParaRPr lang="en-US" dirty="0"/>
          </a:p>
        </p:txBody>
      </p:sp>
      <p:sp>
        <p:nvSpPr>
          <p:cNvPr id="3" name="Content Placeholder 2"/>
          <p:cNvSpPr>
            <a:spLocks noGrp="1"/>
          </p:cNvSpPr>
          <p:nvPr>
            <p:ph idx="1"/>
          </p:nvPr>
        </p:nvSpPr>
        <p:spPr>
          <a:xfrm>
            <a:off x="381000" y="1143000"/>
            <a:ext cx="7467600" cy="4286250"/>
          </a:xfrm>
        </p:spPr>
        <p:txBody>
          <a:bodyPr>
            <a:noAutofit/>
          </a:bodyPr>
          <a:lstStyle/>
          <a:p>
            <a:pPr marL="313134" indent="-285750">
              <a:buFont typeface="Arial" panose="020B0604020202020204" pitchFamily="34" charset="0"/>
              <a:buChar char="•"/>
            </a:pPr>
            <a:r>
              <a:rPr lang="en-US" sz="2000" dirty="0">
                <a:solidFill>
                  <a:schemeClr val="tx2"/>
                </a:solidFill>
              </a:rPr>
              <a:t>Failure to avoid actual or potential conflicts of interest – particularly advisors</a:t>
            </a:r>
          </a:p>
          <a:p>
            <a:pPr marL="313134" indent="-285750">
              <a:buFont typeface="Arial" panose="020B0604020202020204" pitchFamily="34" charset="0"/>
              <a:buChar char="•"/>
            </a:pPr>
            <a:r>
              <a:rPr lang="en-US" sz="2000" dirty="0">
                <a:solidFill>
                  <a:schemeClr val="tx2"/>
                </a:solidFill>
              </a:rPr>
              <a:t>Distributing misleading information about investments</a:t>
            </a:r>
          </a:p>
          <a:p>
            <a:pPr marL="313134" indent="-285750">
              <a:buFont typeface="Arial" panose="020B0604020202020204" pitchFamily="34" charset="0"/>
              <a:buChar char="•"/>
            </a:pPr>
            <a:r>
              <a:rPr lang="en-US" sz="2000" dirty="0">
                <a:solidFill>
                  <a:schemeClr val="tx2"/>
                </a:solidFill>
              </a:rPr>
              <a:t>Use of plan assets by a fiduciary for personal or company benefit</a:t>
            </a:r>
          </a:p>
          <a:p>
            <a:pPr marL="313134" indent="-285750">
              <a:buFont typeface="Arial" panose="020B0604020202020204" pitchFamily="34" charset="0"/>
              <a:buChar char="•"/>
            </a:pPr>
            <a:r>
              <a:rPr lang="en-US" sz="2000" dirty="0">
                <a:solidFill>
                  <a:schemeClr val="tx2"/>
                </a:solidFill>
              </a:rPr>
              <a:t>Unreasonable or unrealistic growth projections</a:t>
            </a:r>
          </a:p>
          <a:p>
            <a:pPr marL="313134" indent="-285750">
              <a:buFont typeface="Arial" panose="020B0604020202020204" pitchFamily="34" charset="0"/>
              <a:buChar char="•"/>
            </a:pPr>
            <a:r>
              <a:rPr lang="en-US" sz="2000" dirty="0">
                <a:solidFill>
                  <a:schemeClr val="tx2"/>
                </a:solidFill>
              </a:rPr>
              <a:t>Unreliable or stale financials</a:t>
            </a:r>
          </a:p>
          <a:p>
            <a:pPr marL="313134" indent="-285750">
              <a:buFont typeface="Arial" panose="020B0604020202020204" pitchFamily="34" charset="0"/>
              <a:buChar char="•"/>
            </a:pPr>
            <a:r>
              <a:rPr lang="en-US" sz="2000" dirty="0">
                <a:solidFill>
                  <a:schemeClr val="tx2"/>
                </a:solidFill>
              </a:rPr>
              <a:t>Inconsistencies – buying too high/selling too low</a:t>
            </a:r>
          </a:p>
          <a:p>
            <a:pPr marL="313134" indent="-285750">
              <a:buFont typeface="Arial" panose="020B0604020202020204" pitchFamily="34" charset="0"/>
              <a:buChar char="•"/>
            </a:pPr>
            <a:r>
              <a:rPr lang="en-US" sz="2000" dirty="0">
                <a:solidFill>
                  <a:schemeClr val="tx2"/>
                </a:solidFill>
              </a:rPr>
              <a:t>Incomparable “</a:t>
            </a:r>
            <a:r>
              <a:rPr lang="en-US" sz="2000" dirty="0" err="1">
                <a:solidFill>
                  <a:schemeClr val="tx2"/>
                </a:solidFill>
              </a:rPr>
              <a:t>comparables</a:t>
            </a:r>
            <a:r>
              <a:rPr lang="en-US" sz="2000" dirty="0">
                <a:solidFill>
                  <a:schemeClr val="tx2"/>
                </a:solidFill>
              </a:rPr>
              <a:t>”</a:t>
            </a:r>
          </a:p>
          <a:p>
            <a:pPr marL="313134" indent="-285750">
              <a:buFont typeface="Arial" panose="020B0604020202020204" pitchFamily="34" charset="0"/>
              <a:buChar char="•"/>
            </a:pPr>
            <a:r>
              <a:rPr lang="en-US" sz="2000" dirty="0">
                <a:solidFill>
                  <a:schemeClr val="tx2"/>
                </a:solidFill>
              </a:rPr>
              <a:t>Inappropriate adjustments to financial statements</a:t>
            </a:r>
          </a:p>
          <a:p>
            <a:pPr marL="313134" indent="-285750">
              <a:buFont typeface="Arial" panose="020B0604020202020204" pitchFamily="34" charset="0"/>
              <a:buChar char="•"/>
            </a:pPr>
            <a:r>
              <a:rPr lang="en-US" sz="2000" dirty="0">
                <a:solidFill>
                  <a:schemeClr val="tx2"/>
                </a:solidFill>
              </a:rPr>
              <a:t>Disregard/lack of knowledge of previous valuations</a:t>
            </a:r>
          </a:p>
          <a:p>
            <a:pPr marL="313134" indent="-285750">
              <a:buFont typeface="Arial" panose="020B0604020202020204" pitchFamily="34" charset="0"/>
              <a:buChar char="•"/>
            </a:pPr>
            <a:r>
              <a:rPr lang="en-US" sz="2000" dirty="0">
                <a:solidFill>
                  <a:schemeClr val="tx2"/>
                </a:solidFill>
              </a:rPr>
              <a:t>Control premiums and marketability discounts </a:t>
            </a:r>
          </a:p>
          <a:p>
            <a:pPr marL="313134" indent="-285750">
              <a:buFont typeface="Arial" panose="020B0604020202020204" pitchFamily="34" charset="0"/>
              <a:buChar char="•"/>
            </a:pPr>
            <a:r>
              <a:rPr lang="en-US" sz="2000" dirty="0">
                <a:solidFill>
                  <a:schemeClr val="tx2"/>
                </a:solidFill>
              </a:rPr>
              <a:t>Fiduciary with appropriate knowledge to evaluate/monitor</a:t>
            </a:r>
          </a:p>
        </p:txBody>
      </p:sp>
    </p:spTree>
    <p:extLst>
      <p:ext uri="{BB962C8B-B14F-4D97-AF65-F5344CB8AC3E}">
        <p14:creationId xmlns:p14="http://schemas.microsoft.com/office/powerpoint/2010/main" val="691689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28600"/>
            <a:ext cx="7924800" cy="655638"/>
          </a:xfrm>
        </p:spPr>
        <p:txBody>
          <a:bodyPr/>
          <a:lstStyle/>
          <a:p>
            <a:r>
              <a:rPr lang="en-US" sz="2400" dirty="0"/>
              <a:t>Gregory E. </a:t>
            </a:r>
            <a:r>
              <a:rPr lang="en-US" sz="2400" dirty="0" err="1"/>
              <a:t>Kniesel</a:t>
            </a:r>
            <a:r>
              <a:rPr lang="en-US" sz="2400" dirty="0"/>
              <a:t>, ASA</a:t>
            </a:r>
          </a:p>
        </p:txBody>
      </p:sp>
      <p:sp>
        <p:nvSpPr>
          <p:cNvPr id="5" name="Content Placeholder 7"/>
          <p:cNvSpPr>
            <a:spLocks noGrp="1"/>
          </p:cNvSpPr>
          <p:nvPr>
            <p:ph idx="1"/>
          </p:nvPr>
        </p:nvSpPr>
        <p:spPr/>
        <p:txBody>
          <a:bodyPr>
            <a:normAutofit/>
          </a:bodyPr>
          <a:lstStyle/>
          <a:p>
            <a:r>
              <a:rPr lang="en-US" sz="1400" dirty="0"/>
              <a:t>Mr. Kniesel is Managing Director of the New York office of </a:t>
            </a:r>
            <a:r>
              <a:rPr lang="en-US" sz="1400" b="1" dirty="0"/>
              <a:t>Value Management Inc.</a:t>
            </a:r>
            <a:r>
              <a:rPr lang="en-US" sz="1400" dirty="0"/>
              <a:t>  In this capacity, he functions as a project manager responsible for financial analysis, economic analysis, and valuation of closely-held enterprises, asset-holding entities, intangible assets and publicly-traded securities.  Mr. Kniesel has also prepared fair value analyses for financial reporting purposes, and served as an adviser in the purchase and sale of business enterprises. Mr. Kniesel has been actively engaged in the appraisal profession since 1989.  His appraisals have been used for financial reporting purposes, estate planning, ESOPs, mergers and acquisitions, marital dissolutions, recapitalizations, dissenting stockholders' actions, estate and gift tax, and fairness opinions. Mr. Kniesel is an Accredited Senior Appraiser (Business Valuation) of the American Society of Appraisers and has served on The ESOP Association's Valuation Advisory Committee for over 15 years. He has taught business valuation courses and continuing legal education classes. Mr. Kniesel has spoken at numerous professional conferences and seminars on various business valuation topics, including ESOPs and mergers and acquisitions, and has provided expert testimony regarding business valuation issues. </a:t>
            </a:r>
          </a:p>
          <a:p>
            <a:endParaRPr lang="en-US" sz="1400" dirty="0"/>
          </a:p>
          <a:p>
            <a:r>
              <a:rPr lang="en-US" sz="1400" dirty="0"/>
              <a:t>Mr. Kniesel has authored various articles in </a:t>
            </a:r>
            <a:r>
              <a:rPr lang="en-US" sz="1400" b="1" i="1" dirty="0"/>
              <a:t>Valuation Strategies</a:t>
            </a:r>
            <a:r>
              <a:rPr lang="en-US" sz="1400" i="1" dirty="0"/>
              <a:t>,</a:t>
            </a:r>
            <a:r>
              <a:rPr lang="en-US" sz="1400" b="1" i="1" dirty="0"/>
              <a:t> The Journal of Employee Ownership Law and Finance</a:t>
            </a:r>
            <a:r>
              <a:rPr lang="en-US" sz="1400" i="1" dirty="0"/>
              <a:t>,</a:t>
            </a:r>
            <a:r>
              <a:rPr lang="en-US" sz="1400" b="1" i="1" dirty="0"/>
              <a:t> </a:t>
            </a:r>
            <a:r>
              <a:rPr lang="en-US" sz="1400" i="1" dirty="0"/>
              <a:t>and </a:t>
            </a:r>
            <a:r>
              <a:rPr lang="en-US" sz="1400" b="1" i="1" dirty="0"/>
              <a:t>Journal of Taxation</a:t>
            </a:r>
            <a:r>
              <a:rPr lang="en-US" sz="1400" dirty="0"/>
              <a:t>. </a:t>
            </a:r>
            <a:endParaRPr lang="en-US" altLang="zh-CN" sz="1400" dirty="0"/>
          </a:p>
        </p:txBody>
      </p:sp>
    </p:spTree>
    <p:extLst>
      <p:ext uri="{BB962C8B-B14F-4D97-AF65-F5344CB8AC3E}">
        <p14:creationId xmlns:p14="http://schemas.microsoft.com/office/powerpoint/2010/main" val="318896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28600"/>
            <a:ext cx="8991600" cy="655638"/>
          </a:xfrm>
        </p:spPr>
        <p:txBody>
          <a:bodyPr/>
          <a:lstStyle/>
          <a:p>
            <a:r>
              <a:rPr lang="en-US" sz="2400" dirty="0"/>
              <a:t>Questions the Trustee Should Be Asking</a:t>
            </a:r>
          </a:p>
        </p:txBody>
      </p:sp>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sz="1800" dirty="0"/>
              <a:t>Does the financial advisor (appraiser) have significant ESOP experience?</a:t>
            </a:r>
          </a:p>
          <a:p>
            <a:pPr marL="342900" indent="-342900">
              <a:buFont typeface="Arial" panose="020B0604020202020204" pitchFamily="34" charset="0"/>
              <a:buChar char="•"/>
            </a:pPr>
            <a:r>
              <a:rPr lang="en-US" sz="1800" dirty="0"/>
              <a:t>Does the financial advisor (appraiser) adhere to </a:t>
            </a:r>
            <a:r>
              <a:rPr lang="en-US" sz="1800" dirty="0" err="1"/>
              <a:t>USPAP</a:t>
            </a:r>
            <a:r>
              <a:rPr lang="en-US" sz="1800" dirty="0"/>
              <a:t>?</a:t>
            </a:r>
          </a:p>
          <a:p>
            <a:pPr marL="342900" indent="-342900">
              <a:buFont typeface="Arial" panose="020B0604020202020204" pitchFamily="34" charset="0"/>
              <a:buChar char="•"/>
            </a:pPr>
            <a:r>
              <a:rPr lang="en-US" sz="1800" dirty="0"/>
              <a:t>Is the financial advisor (appraiser) familiar with the DOL’s proposed regulation, ESOP and valuation case law, regulations, and rulings, and recent best practices?</a:t>
            </a:r>
          </a:p>
          <a:p>
            <a:pPr marL="342900" indent="-342900">
              <a:buFont typeface="Arial" panose="020B0604020202020204" pitchFamily="34" charset="0"/>
              <a:buChar char="•"/>
            </a:pPr>
            <a:r>
              <a:rPr lang="en-US" sz="1800" dirty="0"/>
              <a:t>Do the methodologies utilized make sense to you?</a:t>
            </a:r>
          </a:p>
          <a:p>
            <a:pPr marL="342900" indent="-342900">
              <a:buFont typeface="Arial" panose="020B0604020202020204" pitchFamily="34" charset="0"/>
              <a:buChar char="•"/>
            </a:pPr>
            <a:r>
              <a:rPr lang="en-US" sz="1800" dirty="0"/>
              <a:t>Do the financial statement adjustments (if any) make sense to you?</a:t>
            </a:r>
          </a:p>
          <a:p>
            <a:pPr marL="342900" indent="-342900">
              <a:buFont typeface="Arial" panose="020B0604020202020204" pitchFamily="34" charset="0"/>
              <a:buChar char="•"/>
            </a:pPr>
            <a:r>
              <a:rPr lang="en-US" sz="1800" dirty="0"/>
              <a:t>How do the company’s accounting methods impact the valuation?</a:t>
            </a:r>
          </a:p>
          <a:p>
            <a:pPr marL="342900" indent="-342900">
              <a:buFont typeface="Arial" panose="020B0604020202020204" pitchFamily="34" charset="0"/>
              <a:buChar char="•"/>
            </a:pPr>
            <a:r>
              <a:rPr lang="en-US" sz="1800" dirty="0"/>
              <a:t>Do the conclusions make sense?</a:t>
            </a:r>
          </a:p>
          <a:p>
            <a:pPr marL="342900" indent="-342900">
              <a:buFont typeface="Arial" panose="020B0604020202020204" pitchFamily="34" charset="0"/>
              <a:buChar char="•"/>
            </a:pPr>
            <a:r>
              <a:rPr lang="en-US" sz="1800" dirty="0"/>
              <a:t>How did the financial advisor consider the TCJA of 2017?</a:t>
            </a:r>
          </a:p>
          <a:p>
            <a:pPr marL="342900" indent="-342900">
              <a:buFont typeface="Arial" panose="020B0604020202020204" pitchFamily="34" charset="0"/>
              <a:buChar char="•"/>
            </a:pPr>
            <a:endParaRPr lang="en-US" sz="1800" dirty="0"/>
          </a:p>
          <a:p>
            <a:pPr algn="ctr"/>
            <a:r>
              <a:rPr lang="en-US" sz="1800" b="1" dirty="0"/>
              <a:t>“</a:t>
            </a:r>
            <a:r>
              <a:rPr lang="en-US" sz="1800" b="1" u="sng" dirty="0"/>
              <a:t>ESPECIALLY</a:t>
            </a:r>
            <a:r>
              <a:rPr lang="en-US" sz="1800" b="1" dirty="0"/>
              <a:t> IF YOU ARE NOT A VALUATION EXPERT OR PROFESSIONAL TRUSTEE, ASK QUESTIONS.”</a:t>
            </a:r>
          </a:p>
          <a:p>
            <a:pPr lvl="1"/>
            <a:endParaRPr lang="en-US" dirty="0"/>
          </a:p>
        </p:txBody>
      </p:sp>
    </p:spTree>
    <p:extLst>
      <p:ext uri="{BB962C8B-B14F-4D97-AF65-F5344CB8AC3E}">
        <p14:creationId xmlns:p14="http://schemas.microsoft.com/office/powerpoint/2010/main" val="3699187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28600"/>
            <a:ext cx="8991600" cy="655638"/>
          </a:xfrm>
        </p:spPr>
        <p:txBody>
          <a:bodyPr/>
          <a:lstStyle/>
          <a:p>
            <a:r>
              <a:rPr lang="en-US" sz="2400" dirty="0"/>
              <a:t>Questions the Trustee Should Be Asking</a:t>
            </a:r>
          </a:p>
        </p:txBody>
      </p:sp>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sz="1800" dirty="0"/>
              <a:t>How were financial projections developed and are they reasonable?</a:t>
            </a:r>
          </a:p>
          <a:p>
            <a:pPr marL="342900" indent="-342900">
              <a:buFont typeface="Arial" panose="020B0604020202020204" pitchFamily="34" charset="0"/>
              <a:buChar char="•"/>
            </a:pPr>
            <a:r>
              <a:rPr lang="en-US" sz="1800" dirty="0"/>
              <a:t>How were public company </a:t>
            </a:r>
            <a:r>
              <a:rPr lang="en-US" sz="1800" dirty="0" err="1"/>
              <a:t>comparables</a:t>
            </a:r>
            <a:r>
              <a:rPr lang="en-US" sz="1800" dirty="0"/>
              <a:t> chosen and how does the subject company compare to them? Relative capitalization multiples?</a:t>
            </a:r>
          </a:p>
          <a:p>
            <a:pPr marL="342900" indent="-342900">
              <a:buFont typeface="Arial" panose="020B0604020202020204" pitchFamily="34" charset="0"/>
              <a:buChar char="•"/>
            </a:pPr>
            <a:r>
              <a:rPr lang="en-US" sz="1800" dirty="0"/>
              <a:t>Were industry acquisitions considered? Are the acquired companies comparable (business, size, etc.)? How old are the acquisitions?</a:t>
            </a:r>
          </a:p>
          <a:p>
            <a:pPr marL="342900" indent="-342900">
              <a:buFont typeface="Arial" panose="020B0604020202020204" pitchFamily="34" charset="0"/>
              <a:buChar char="•"/>
            </a:pPr>
            <a:r>
              <a:rPr lang="en-US" sz="1800" dirty="0"/>
              <a:t>What methods were considered and rejected?</a:t>
            </a:r>
          </a:p>
          <a:p>
            <a:pPr marL="342900" indent="-342900">
              <a:buFont typeface="Arial" panose="020B0604020202020204" pitchFamily="34" charset="0"/>
              <a:buChar char="•"/>
            </a:pPr>
            <a:r>
              <a:rPr lang="en-US" sz="1800" dirty="0"/>
              <a:t>Of the methods used in the final analysis, do you understand the differences and what factors lead to the differing results?</a:t>
            </a:r>
          </a:p>
          <a:p>
            <a:pPr marL="342900" indent="-342900">
              <a:buFont typeface="Arial" panose="020B0604020202020204" pitchFamily="34" charset="0"/>
              <a:buChar char="•"/>
            </a:pPr>
            <a:r>
              <a:rPr lang="en-US" sz="1800" dirty="0"/>
              <a:t>What is the rationale for weighting the different indications of value? </a:t>
            </a:r>
          </a:p>
          <a:p>
            <a:pPr marL="342900" indent="-342900">
              <a:buFont typeface="Arial" panose="020B0604020202020204" pitchFamily="34" charset="0"/>
              <a:buChar char="•"/>
            </a:pPr>
            <a:r>
              <a:rPr lang="en-US" sz="1800" dirty="0"/>
              <a:t>What discounts/premiums were applied and why?</a:t>
            </a:r>
          </a:p>
        </p:txBody>
      </p:sp>
    </p:spTree>
    <p:extLst>
      <p:ext uri="{BB962C8B-B14F-4D97-AF65-F5344CB8AC3E}">
        <p14:creationId xmlns:p14="http://schemas.microsoft.com/office/powerpoint/2010/main" val="23550372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28600"/>
            <a:ext cx="8991600" cy="655638"/>
          </a:xfrm>
        </p:spPr>
        <p:txBody>
          <a:bodyPr/>
          <a:lstStyle/>
          <a:p>
            <a:r>
              <a:rPr lang="en-US" sz="2400" dirty="0"/>
              <a:t>Questions the Trustee Should Be Asking</a:t>
            </a:r>
          </a:p>
        </p:txBody>
      </p:sp>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sz="1800" dirty="0"/>
              <a:t>Are the same valuation approaches and methods being utilized as in prior valuation reports?</a:t>
            </a:r>
          </a:p>
          <a:p>
            <a:pPr marL="342900" indent="-342900">
              <a:buFont typeface="Arial" panose="020B0604020202020204" pitchFamily="34" charset="0"/>
              <a:buChar char="•"/>
            </a:pPr>
            <a:r>
              <a:rPr lang="en-US" sz="1800" dirty="0"/>
              <a:t>Are the valuation approaches and methods applied consistently?</a:t>
            </a:r>
          </a:p>
          <a:p>
            <a:pPr marL="342900" indent="-342900">
              <a:buFont typeface="Arial" panose="020B0604020202020204" pitchFamily="34" charset="0"/>
              <a:buChar char="•"/>
            </a:pPr>
            <a:r>
              <a:rPr lang="en-US" sz="1800" dirty="0"/>
              <a:t>Is the current weighting of the valuation approaches and methods similar to prior valuation reports?</a:t>
            </a:r>
          </a:p>
          <a:p>
            <a:pPr marL="342900" indent="-342900">
              <a:buFont typeface="Arial" panose="020B0604020202020204" pitchFamily="34" charset="0"/>
              <a:buChar char="•"/>
            </a:pPr>
            <a:r>
              <a:rPr lang="en-US" sz="1800" dirty="0"/>
              <a:t>If changes have occurred, are the reasons sufficiently understood?</a:t>
            </a:r>
          </a:p>
          <a:p>
            <a:pPr marL="342900" indent="-342900">
              <a:buFont typeface="Arial" panose="020B0604020202020204" pitchFamily="34" charset="0"/>
              <a:buChar char="•"/>
            </a:pPr>
            <a:r>
              <a:rPr lang="en-US" sz="1800" dirty="0"/>
              <a:t>What might we expect next year? What can we do to increase stock value?</a:t>
            </a:r>
          </a:p>
          <a:p>
            <a:pPr marL="342900" indent="-342900">
              <a:buFont typeface="Arial" panose="020B0604020202020204" pitchFamily="34" charset="0"/>
              <a:buChar char="•"/>
            </a:pPr>
            <a:r>
              <a:rPr lang="en-US" sz="1800" dirty="0"/>
              <a:t>Are the same discounts/premiums being applied? </a:t>
            </a:r>
          </a:p>
          <a:p>
            <a:pPr marL="800100" lvl="2" indent="-342900">
              <a:buFont typeface="Arial" panose="020B0604020202020204" pitchFamily="34" charset="0"/>
              <a:buChar char="•"/>
            </a:pPr>
            <a:r>
              <a:rPr lang="en-US" sz="1800" dirty="0"/>
              <a:t>Minority Interest Discount/Controlling Interest Premium </a:t>
            </a:r>
          </a:p>
          <a:p>
            <a:pPr marL="800100" lvl="2" indent="-342900">
              <a:buFont typeface="Arial" panose="020B0604020202020204" pitchFamily="34" charset="0"/>
              <a:buChar char="•"/>
            </a:pPr>
            <a:r>
              <a:rPr lang="en-US" sz="1800" dirty="0"/>
              <a:t>Discount for Lack of Marketability </a:t>
            </a:r>
          </a:p>
          <a:p>
            <a:pPr marL="73818" indent="-342900"/>
            <a:endParaRPr lang="en-US" sz="2000" b="1" dirty="0"/>
          </a:p>
          <a:p>
            <a:pPr marL="73818" indent="-342900" algn="ctr"/>
            <a:r>
              <a:rPr lang="en-US" sz="2000" b="1" dirty="0"/>
              <a:t>	Big Picture: Can you explain the analysis and conclusion?</a:t>
            </a:r>
          </a:p>
          <a:p>
            <a:pPr marL="336947" lvl="1" indent="0">
              <a:buNone/>
            </a:pPr>
            <a:endParaRPr lang="en-US" dirty="0"/>
          </a:p>
        </p:txBody>
      </p:sp>
    </p:spTree>
    <p:extLst>
      <p:ext uri="{BB962C8B-B14F-4D97-AF65-F5344CB8AC3E}">
        <p14:creationId xmlns:p14="http://schemas.microsoft.com/office/powerpoint/2010/main" val="262001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28600"/>
            <a:ext cx="8991600" cy="655638"/>
          </a:xfrm>
        </p:spPr>
        <p:txBody>
          <a:bodyPr/>
          <a:lstStyle/>
          <a:p>
            <a:r>
              <a:rPr lang="en-US" sz="2400" dirty="0"/>
              <a:t>Possible “Red Flags” in the Valuation Process</a:t>
            </a:r>
          </a:p>
        </p:txBody>
      </p:sp>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sz="1800" dirty="0"/>
              <a:t>Failure of financial advisor to execute engagement agreement with trustee</a:t>
            </a:r>
          </a:p>
          <a:p>
            <a:pPr marL="342900" indent="-342900">
              <a:buFont typeface="Arial" panose="020B0604020202020204" pitchFamily="34" charset="0"/>
              <a:buChar char="•"/>
            </a:pPr>
            <a:r>
              <a:rPr lang="en-US" sz="1800" dirty="0"/>
              <a:t>Failure to perform appropriate due diligence with management</a:t>
            </a:r>
          </a:p>
          <a:p>
            <a:pPr marL="342900" indent="-342900">
              <a:buFont typeface="Arial" panose="020B0604020202020204" pitchFamily="34" charset="0"/>
              <a:buChar char="•"/>
            </a:pPr>
            <a:r>
              <a:rPr lang="en-US" sz="1800" dirty="0"/>
              <a:t>Failure of trustee to review valuation and process</a:t>
            </a:r>
          </a:p>
          <a:p>
            <a:pPr marL="342900" indent="-342900">
              <a:buFont typeface="Arial" panose="020B0604020202020204" pitchFamily="34" charset="0"/>
              <a:buChar char="•"/>
            </a:pPr>
            <a:r>
              <a:rPr lang="en-US" sz="1800" dirty="0"/>
              <a:t>Mathematical errors</a:t>
            </a:r>
          </a:p>
          <a:p>
            <a:pPr marL="342900" indent="-342900">
              <a:buFont typeface="Arial" panose="020B0604020202020204" pitchFamily="34" charset="0"/>
              <a:buChar char="•"/>
            </a:pPr>
            <a:r>
              <a:rPr lang="en-US" sz="1800" dirty="0"/>
              <a:t>Missing numbers or inaccurate calculations</a:t>
            </a:r>
          </a:p>
          <a:p>
            <a:pPr marL="342900" indent="-342900">
              <a:buFont typeface="Arial" panose="020B0604020202020204" pitchFamily="34" charset="0"/>
              <a:buChar char="•"/>
            </a:pPr>
            <a:r>
              <a:rPr lang="en-US" sz="1800" dirty="0"/>
              <a:t>Improper consideration of different classes of stock</a:t>
            </a:r>
          </a:p>
          <a:p>
            <a:pPr marL="342900" indent="-342900">
              <a:buFont typeface="Arial" panose="020B0604020202020204" pitchFamily="34" charset="0"/>
              <a:buChar char="•"/>
            </a:pPr>
            <a:r>
              <a:rPr lang="en-US" sz="1800" dirty="0"/>
              <a:t>Warrants, options, or other synthetic equity improperly considered</a:t>
            </a:r>
          </a:p>
          <a:p>
            <a:pPr marL="342900" indent="-342900">
              <a:buFont typeface="Arial" panose="020B0604020202020204" pitchFamily="34" charset="0"/>
              <a:buChar char="•"/>
            </a:pPr>
            <a:r>
              <a:rPr lang="en-US" sz="1800" dirty="0"/>
              <a:t>Increasing value with decreasing fundamentals (or the reverse)</a:t>
            </a:r>
          </a:p>
          <a:p>
            <a:pPr marL="342900" indent="-342900">
              <a:buFont typeface="Arial" panose="020B0604020202020204" pitchFamily="34" charset="0"/>
              <a:buChar char="•"/>
            </a:pPr>
            <a:r>
              <a:rPr lang="en-US" sz="1800" dirty="0"/>
              <a:t>Incorrect share number utilized</a:t>
            </a:r>
          </a:p>
          <a:p>
            <a:pPr marL="800100" lvl="2" indent="-342900">
              <a:buFont typeface="Arial" panose="020B0604020202020204" pitchFamily="34" charset="0"/>
              <a:buChar char="•"/>
            </a:pPr>
            <a:r>
              <a:rPr lang="en-US" sz="1800" dirty="0"/>
              <a:t>Using only allocated shares</a:t>
            </a:r>
          </a:p>
          <a:p>
            <a:pPr marL="800100" lvl="2" indent="-342900">
              <a:buFont typeface="Arial" panose="020B0604020202020204" pitchFamily="34" charset="0"/>
              <a:buChar char="•"/>
            </a:pPr>
            <a:r>
              <a:rPr lang="en-US" sz="1800" dirty="0"/>
              <a:t>Using weighted-average shares instead of actual shares</a:t>
            </a:r>
          </a:p>
          <a:p>
            <a:pPr marL="336947" lvl="1" indent="0">
              <a:buNone/>
            </a:pPr>
            <a:endParaRPr lang="en-US" sz="1800" dirty="0"/>
          </a:p>
          <a:p>
            <a:pPr marL="336947" lvl="1" indent="0" algn="ctr">
              <a:buNone/>
            </a:pPr>
            <a:r>
              <a:rPr lang="en-US" b="1" dirty="0"/>
              <a:t>“A POORLY WRITTEN REPORT MAY IMPLY A POORLY PREPARED ANALYSIS”</a:t>
            </a:r>
          </a:p>
          <a:p>
            <a:pPr marL="336947" lvl="1" indent="0">
              <a:buNone/>
            </a:pPr>
            <a:endParaRPr lang="en-US" dirty="0"/>
          </a:p>
        </p:txBody>
      </p:sp>
    </p:spTree>
    <p:extLst>
      <p:ext uri="{BB962C8B-B14F-4D97-AF65-F5344CB8AC3E}">
        <p14:creationId xmlns:p14="http://schemas.microsoft.com/office/powerpoint/2010/main" val="1453396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28600"/>
            <a:ext cx="8991600" cy="655638"/>
          </a:xfrm>
        </p:spPr>
        <p:txBody>
          <a:bodyPr/>
          <a:lstStyle/>
          <a:p>
            <a:r>
              <a:rPr lang="en-US" sz="2400" dirty="0"/>
              <a:t>Possible “Red Flags” in the Valuation Process</a:t>
            </a:r>
          </a:p>
        </p:txBody>
      </p:sp>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dirty="0"/>
              <a:t>Market Approach </a:t>
            </a:r>
          </a:p>
          <a:p>
            <a:pPr marL="571500" lvl="1" indent="-342900"/>
            <a:r>
              <a:rPr lang="en-US" dirty="0"/>
              <a:t>Improperly applying large company multiples to small, private companies</a:t>
            </a:r>
          </a:p>
          <a:p>
            <a:pPr marL="571500" lvl="1" indent="-342900"/>
            <a:r>
              <a:rPr lang="en-US" dirty="0"/>
              <a:t>Using pre-tax multiples to capitalize after tax metrics (or vis versa)</a:t>
            </a:r>
          </a:p>
          <a:p>
            <a:pPr marL="571500" lvl="1" indent="-342900"/>
            <a:r>
              <a:rPr lang="en-US" dirty="0"/>
              <a:t>Using enterprise multiples to value a minority interest without proper adjustment (or vis versa)</a:t>
            </a:r>
          </a:p>
          <a:p>
            <a:pPr marL="571500" lvl="1" indent="-342900"/>
            <a:r>
              <a:rPr lang="en-US" dirty="0"/>
              <a:t>Poor public company or acquired company </a:t>
            </a:r>
            <a:r>
              <a:rPr lang="en-US" dirty="0" err="1"/>
              <a:t>comparables</a:t>
            </a:r>
            <a:endParaRPr lang="en-US" dirty="0"/>
          </a:p>
          <a:p>
            <a:pPr marL="336947" lvl="1" indent="0">
              <a:buNone/>
            </a:pPr>
            <a:endParaRPr lang="en-US" dirty="0"/>
          </a:p>
        </p:txBody>
      </p:sp>
    </p:spTree>
    <p:extLst>
      <p:ext uri="{BB962C8B-B14F-4D97-AF65-F5344CB8AC3E}">
        <p14:creationId xmlns:p14="http://schemas.microsoft.com/office/powerpoint/2010/main" val="12974493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28600"/>
            <a:ext cx="8991600" cy="655638"/>
          </a:xfrm>
        </p:spPr>
        <p:txBody>
          <a:bodyPr/>
          <a:lstStyle/>
          <a:p>
            <a:r>
              <a:rPr lang="en-US" sz="2400" dirty="0"/>
              <a:t>Possible “Red Flags” in the Valuation Process</a:t>
            </a:r>
          </a:p>
        </p:txBody>
      </p:sp>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dirty="0"/>
              <a:t>Income Approach</a:t>
            </a:r>
          </a:p>
          <a:p>
            <a:pPr marL="571500" lvl="1" indent="-342900"/>
            <a:r>
              <a:rPr lang="en-US" dirty="0"/>
              <a:t>Basis for discount rate determination incorrect or not provided</a:t>
            </a:r>
          </a:p>
          <a:p>
            <a:pPr marL="571500" lvl="1" indent="-342900"/>
            <a:r>
              <a:rPr lang="en-US" dirty="0"/>
              <a:t>Lack of projection due diligence by financial advisor</a:t>
            </a:r>
          </a:p>
          <a:p>
            <a:pPr marL="571500" lvl="1" indent="-342900"/>
            <a:r>
              <a:rPr lang="en-US" dirty="0"/>
              <a:t>Uncharacteristically high or low cost of capital rates</a:t>
            </a:r>
          </a:p>
          <a:p>
            <a:pPr marL="571500" lvl="1" indent="-342900"/>
            <a:r>
              <a:rPr lang="en-US" dirty="0"/>
              <a:t>Capital structure improperly considered</a:t>
            </a:r>
          </a:p>
          <a:p>
            <a:pPr marL="571500" lvl="1" indent="-342900"/>
            <a:r>
              <a:rPr lang="en-US" dirty="0"/>
              <a:t>Inconsistent relationship between capital expenditures and depreciation (particularly post-TCJA)</a:t>
            </a:r>
          </a:p>
        </p:txBody>
      </p:sp>
    </p:spTree>
    <p:extLst>
      <p:ext uri="{BB962C8B-B14F-4D97-AF65-F5344CB8AC3E}">
        <p14:creationId xmlns:p14="http://schemas.microsoft.com/office/powerpoint/2010/main" val="8765862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28600"/>
            <a:ext cx="8991600" cy="655638"/>
          </a:xfrm>
        </p:spPr>
        <p:txBody>
          <a:bodyPr/>
          <a:lstStyle/>
          <a:p>
            <a:r>
              <a:rPr lang="en-US" sz="2400" dirty="0"/>
              <a:t>Final Thoughts</a:t>
            </a:r>
          </a:p>
        </p:txBody>
      </p:sp>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sz="2000" dirty="0"/>
              <a:t>Determine that the financial advisor’s opinion is consistent with the report or the opinion letter and supporting documentation relied upon by the financial advisor</a:t>
            </a:r>
          </a:p>
          <a:p>
            <a:pPr marL="342900" indent="-342900">
              <a:buFont typeface="Arial" panose="020B0604020202020204" pitchFamily="34" charset="0"/>
              <a:buChar char="•"/>
            </a:pPr>
            <a:r>
              <a:rPr lang="en-US" sz="2000" dirty="0"/>
              <a:t>Identify, question, and test assumptions that underlie that valuation opinion</a:t>
            </a:r>
          </a:p>
          <a:p>
            <a:pPr marL="342900" indent="-342900">
              <a:buFont typeface="Arial" panose="020B0604020202020204" pitchFamily="34" charset="0"/>
              <a:buChar char="•"/>
            </a:pPr>
            <a:r>
              <a:rPr lang="en-US" sz="2000" dirty="0"/>
              <a:t>Verify that the financial advisor’s valuation opinion is consistent with the data reviewed and the analysis itself</a:t>
            </a:r>
          </a:p>
          <a:p>
            <a:pPr marL="342900" indent="-342900">
              <a:buFont typeface="Arial" panose="020B0604020202020204" pitchFamily="34" charset="0"/>
              <a:buChar char="•"/>
            </a:pPr>
            <a:r>
              <a:rPr lang="en-US" sz="2000" dirty="0"/>
              <a:t>Ask the financial advisor any questions that may help you understand that analysis and the report</a:t>
            </a:r>
          </a:p>
          <a:p>
            <a:pPr marL="336947" lvl="1" indent="0">
              <a:buNone/>
            </a:pPr>
            <a:endParaRPr lang="en-US" dirty="0"/>
          </a:p>
        </p:txBody>
      </p:sp>
    </p:spTree>
    <p:extLst>
      <p:ext uri="{BB962C8B-B14F-4D97-AF65-F5344CB8AC3E}">
        <p14:creationId xmlns:p14="http://schemas.microsoft.com/office/powerpoint/2010/main" val="5930346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endParaRPr lang="en-US" dirty="0"/>
          </a:p>
          <a:p>
            <a:pPr algn="ctr"/>
            <a:endParaRPr lang="en-US" dirty="0"/>
          </a:p>
          <a:p>
            <a:pPr algn="ctr"/>
            <a:r>
              <a:rPr lang="en-US" dirty="0"/>
              <a:t>Please fill out your evaluation for this session!</a:t>
            </a:r>
          </a:p>
          <a:p>
            <a:pPr algn="ctr"/>
            <a:endParaRPr lang="en-US" dirty="0"/>
          </a:p>
          <a:p>
            <a:pPr algn="ctr"/>
            <a:r>
              <a:rPr lang="en-US" dirty="0"/>
              <a:t> </a:t>
            </a:r>
          </a:p>
        </p:txBody>
      </p:sp>
      <p:sp>
        <p:nvSpPr>
          <p:cNvPr id="3" name="Title 2"/>
          <p:cNvSpPr>
            <a:spLocks noGrp="1"/>
          </p:cNvSpPr>
          <p:nvPr>
            <p:ph type="title"/>
          </p:nvPr>
        </p:nvSpPr>
        <p:spPr/>
        <p:txBody>
          <a:bodyPr/>
          <a:lstStyle/>
          <a:p>
            <a:r>
              <a:rPr lang="en-US" sz="2400" dirty="0"/>
              <a:t>Don’t Forget!</a:t>
            </a:r>
          </a:p>
        </p:txBody>
      </p:sp>
    </p:spTree>
    <p:extLst>
      <p:ext uri="{BB962C8B-B14F-4D97-AF65-F5344CB8AC3E}">
        <p14:creationId xmlns:p14="http://schemas.microsoft.com/office/powerpoint/2010/main" val="2219348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dirty="0"/>
              <a:t>Questions ?</a:t>
            </a:r>
          </a:p>
        </p:txBody>
      </p:sp>
      <p:sp>
        <p:nvSpPr>
          <p:cNvPr id="6" name="Content Placeholder 5"/>
          <p:cNvSpPr>
            <a:spLocks noGrp="1"/>
          </p:cNvSpPr>
          <p:nvPr>
            <p:ph idx="1"/>
          </p:nvPr>
        </p:nvSpPr>
        <p:spPr/>
        <p:txBody>
          <a:bodyPr/>
          <a:lstStyle/>
          <a:p>
            <a:pPr marL="27384" indent="0">
              <a:buNone/>
            </a:pPr>
            <a:endParaRPr lang="en-US" sz="2400" dirty="0">
              <a:solidFill>
                <a:srgbClr val="17375E"/>
              </a:solidFill>
            </a:endParaRPr>
          </a:p>
          <a:p>
            <a:endParaRPr lang="en-US" dirty="0"/>
          </a:p>
        </p:txBody>
      </p:sp>
      <p:pic>
        <p:nvPicPr>
          <p:cNvPr id="7"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4415539"/>
            <a:ext cx="838200" cy="888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6805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28600"/>
            <a:ext cx="7924800" cy="655638"/>
          </a:xfrm>
        </p:spPr>
        <p:txBody>
          <a:bodyPr/>
          <a:lstStyle/>
          <a:p>
            <a:r>
              <a:rPr lang="en-US" sz="2400" dirty="0"/>
              <a:t>Emily Rickard</a:t>
            </a:r>
          </a:p>
        </p:txBody>
      </p:sp>
      <p:sp>
        <p:nvSpPr>
          <p:cNvPr id="5" name="Content Placeholder 7"/>
          <p:cNvSpPr>
            <a:spLocks noGrp="1"/>
          </p:cNvSpPr>
          <p:nvPr>
            <p:ph idx="1"/>
          </p:nvPr>
        </p:nvSpPr>
        <p:spPr/>
        <p:txBody>
          <a:bodyPr>
            <a:normAutofit/>
          </a:bodyPr>
          <a:lstStyle/>
          <a:p>
            <a:pPr marL="0" lvl="0">
              <a:buClr>
                <a:srgbClr val="632523"/>
              </a:buClr>
            </a:pPr>
            <a:r>
              <a:rPr lang="en-US" altLang="en-US" sz="1400" dirty="0"/>
              <a:t>Emily has devoted a substantial portion of her practice to assisting employers in implementing and maintaining employee stock ownership plans (ESOPs). She advises employers in connection with government audits with respect to ESOPs, and also with respect to litigation from regulatory enforcement actions.  Emily has represented outside ESOP trustees in several buy-side and sell-side transactions. As an associate at </a:t>
            </a:r>
            <a:r>
              <a:rPr lang="en-US" altLang="en-US" sz="1400" b="1" dirty="0"/>
              <a:t>McDermott Will &amp; Emery LLP</a:t>
            </a:r>
            <a:r>
              <a:rPr lang="en-US" altLang="en-US" sz="1400" dirty="0"/>
              <a:t>, Emily’s practice spans a wide range of  national and international employee benefits matters.  This includes qualified plans, nonqualified plans, executive compensation, health and welfare arrangements, and Employee Retirement Income Security Act (ERISA) litigation.   Emily regularly writes and speaks on issues she encounters in her practice, including investment menu design, multiple employer plans, the history of ERISA, and ERISA’s fiduciary obligations.</a:t>
            </a:r>
          </a:p>
          <a:p>
            <a:pPr marL="0" lvl="0">
              <a:buClr>
                <a:srgbClr val="632523"/>
              </a:buClr>
            </a:pPr>
            <a:endParaRPr lang="en-US" altLang="en-US" sz="1400" dirty="0"/>
          </a:p>
          <a:p>
            <a:pPr marL="0" lvl="0">
              <a:buClr>
                <a:srgbClr val="632523"/>
              </a:buClr>
            </a:pPr>
            <a:r>
              <a:rPr lang="en-US" altLang="en-US" sz="1400" dirty="0"/>
              <a:t>Emily is a contributor to the </a:t>
            </a:r>
            <a:r>
              <a:rPr lang="en-US" altLang="en-US" sz="1400" b="1" i="1" dirty="0"/>
              <a:t>Bloomberg Bureau of National Affairs (BNA) Tax Management Portfolio 354 – ESOPs</a:t>
            </a:r>
            <a:r>
              <a:rPr lang="en-US" altLang="en-US" sz="1400" dirty="0"/>
              <a:t> and </a:t>
            </a:r>
            <a:r>
              <a:rPr lang="en-US" altLang="en-US" sz="1400" b="1" i="1" dirty="0"/>
              <a:t>BNA Corporate Practice Portfolio 62 – ESOPs in Corporate Transactions.</a:t>
            </a:r>
            <a:endParaRPr lang="en-US" altLang="en-US" sz="1400" b="1" i="1" dirty="0">
              <a:latin typeface="Warnock Pro"/>
            </a:endParaRPr>
          </a:p>
        </p:txBody>
      </p:sp>
    </p:spTree>
    <p:extLst>
      <p:ext uri="{BB962C8B-B14F-4D97-AF65-F5344CB8AC3E}">
        <p14:creationId xmlns:p14="http://schemas.microsoft.com/office/powerpoint/2010/main" val="2481646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28600"/>
            <a:ext cx="7924800" cy="655638"/>
          </a:xfrm>
        </p:spPr>
        <p:txBody>
          <a:bodyPr/>
          <a:lstStyle/>
          <a:p>
            <a:r>
              <a:rPr lang="en-US" sz="2400" dirty="0"/>
              <a:t>Circular 230 Disclosure</a:t>
            </a:r>
          </a:p>
        </p:txBody>
      </p:sp>
      <p:sp>
        <p:nvSpPr>
          <p:cNvPr id="5" name="Content Placeholder 7"/>
          <p:cNvSpPr>
            <a:spLocks noGrp="1"/>
          </p:cNvSpPr>
          <p:nvPr>
            <p:ph idx="1"/>
          </p:nvPr>
        </p:nvSpPr>
        <p:spPr/>
        <p:txBody>
          <a:bodyPr>
            <a:normAutofit/>
          </a:bodyPr>
          <a:lstStyle/>
          <a:p>
            <a:pPr marL="314325" lvl="0" indent="-286941">
              <a:buClr>
                <a:srgbClr val="632523"/>
              </a:buClr>
            </a:pPr>
            <a:r>
              <a:rPr lang="en-US" altLang="en-US" sz="1800" dirty="0"/>
              <a:t>	This communication is provided as a general informational service. It should not be construed as, and does not constitute, legal advice on any specific matter, nor does this message create an attorney-client relationship. To comply with requirements imposed by the Internal Revenue Service (“IRS”), McDermott Will &amp; Emery LLP must inform all attendees that any U.S. Federal Tax advice contained in this communication is not intended or written to be used, and cannot be used, for the purpose of: (</a:t>
            </a:r>
            <a:r>
              <a:rPr lang="en-US" altLang="en-US" sz="1800" dirty="0" err="1"/>
              <a:t>i</a:t>
            </a:r>
            <a:r>
              <a:rPr lang="en-US" altLang="en-US" sz="1800" dirty="0"/>
              <a:t>) avoiding penalties under the IRS; or (ii) promoting, marketing or recommending to another party any transaction or matter addressed herein. </a:t>
            </a:r>
          </a:p>
        </p:txBody>
      </p:sp>
    </p:spTree>
    <p:extLst>
      <p:ext uri="{BB962C8B-B14F-4D97-AF65-F5344CB8AC3E}">
        <p14:creationId xmlns:p14="http://schemas.microsoft.com/office/powerpoint/2010/main" val="2004853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28600"/>
            <a:ext cx="7924800" cy="655638"/>
          </a:xfrm>
        </p:spPr>
        <p:txBody>
          <a:bodyPr/>
          <a:lstStyle/>
          <a:p>
            <a:r>
              <a:rPr lang="en-US" sz="2400" dirty="0"/>
              <a:t>Legal and Regulatory Framework</a:t>
            </a:r>
          </a:p>
        </p:txBody>
      </p:sp>
      <p:sp>
        <p:nvSpPr>
          <p:cNvPr id="5" name="Content Placeholder 7"/>
          <p:cNvSpPr>
            <a:spLocks noGrp="1"/>
          </p:cNvSpPr>
          <p:nvPr>
            <p:ph idx="1"/>
          </p:nvPr>
        </p:nvSpPr>
        <p:spPr/>
        <p:txBody>
          <a:bodyPr>
            <a:normAutofit/>
          </a:bodyPr>
          <a:lstStyle/>
          <a:p>
            <a:pPr lvl="0"/>
            <a:r>
              <a:rPr lang="en-US" dirty="0"/>
              <a:t>The Employee Retirement Income Security Act of 1974 (ERISA) generally requires relying upon the work of an independent appraisal expert. </a:t>
            </a:r>
          </a:p>
          <a:p>
            <a:pPr lvl="0"/>
            <a:endParaRPr lang="en-US" sz="2800" dirty="0"/>
          </a:p>
          <a:p>
            <a:r>
              <a:rPr lang="en-US" dirty="0"/>
              <a:t>If a fiduciary relies on an inadequate appraisal, that fiduciary can breach its duties and/or violate ERISA’s prohibited transaction rules.</a:t>
            </a:r>
          </a:p>
          <a:p>
            <a:endParaRPr lang="en-US" dirty="0"/>
          </a:p>
          <a:p>
            <a:endParaRPr lang="en-US" dirty="0"/>
          </a:p>
          <a:p>
            <a:pPr marL="336947" lvl="1" indent="0">
              <a:buNone/>
            </a:pPr>
            <a:endParaRPr lang="en-US" sz="2400" dirty="0"/>
          </a:p>
          <a:p>
            <a:pPr marL="0"/>
            <a:endParaRPr lang="en-US" dirty="0"/>
          </a:p>
        </p:txBody>
      </p:sp>
    </p:spTree>
    <p:extLst>
      <p:ext uri="{BB962C8B-B14F-4D97-AF65-F5344CB8AC3E}">
        <p14:creationId xmlns:p14="http://schemas.microsoft.com/office/powerpoint/2010/main" val="357400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z="2400" b="1" dirty="0"/>
              <a:t>Fiduciary Duties</a:t>
            </a:r>
            <a:endParaRPr lang="en-US" sz="2800" b="1" dirty="0"/>
          </a:p>
        </p:txBody>
      </p:sp>
      <p:sp>
        <p:nvSpPr>
          <p:cNvPr id="52227" name="Rectangle 3"/>
          <p:cNvSpPr>
            <a:spLocks noGrp="1" noChangeArrowheads="1"/>
          </p:cNvSpPr>
          <p:nvPr>
            <p:ph idx="1"/>
          </p:nvPr>
        </p:nvSpPr>
        <p:spPr>
          <a:xfrm>
            <a:off x="304800" y="1143000"/>
            <a:ext cx="8289925" cy="4286250"/>
          </a:xfrm>
        </p:spPr>
        <p:txBody>
          <a:bodyPr/>
          <a:lstStyle/>
          <a:p>
            <a:r>
              <a:rPr lang="en-US" sz="3000" dirty="0"/>
              <a:t>Loyalty (“Exclusive Benefit Rule”)</a:t>
            </a:r>
          </a:p>
          <a:p>
            <a:r>
              <a:rPr lang="en-US" sz="3000" dirty="0"/>
              <a:t>Care (“Prudent Person Rule”)</a:t>
            </a:r>
          </a:p>
          <a:p>
            <a:r>
              <a:rPr lang="en-US" sz="3000" dirty="0"/>
              <a:t>Diversify </a:t>
            </a:r>
          </a:p>
          <a:p>
            <a:pPr lvl="1"/>
            <a:r>
              <a:rPr lang="en-US" sz="2600" dirty="0">
                <a:solidFill>
                  <a:srgbClr val="FF0000"/>
                </a:solidFill>
              </a:rPr>
              <a:t>ESOPs generally exempt</a:t>
            </a:r>
          </a:p>
          <a:p>
            <a:r>
              <a:rPr lang="en-US" sz="3000" dirty="0"/>
              <a:t>Follow Plan Documents</a:t>
            </a:r>
          </a:p>
          <a:p>
            <a:r>
              <a:rPr lang="en-US" sz="3000" dirty="0"/>
              <a:t>Avoid Prohibited Transactions</a:t>
            </a:r>
          </a:p>
          <a:p>
            <a:r>
              <a:rPr lang="en-US" sz="3000" dirty="0"/>
              <a:t>Prevent Co-Fiduciary Violations</a:t>
            </a:r>
          </a:p>
          <a:p>
            <a:endParaRPr lang="en-US" sz="2000" dirty="0"/>
          </a:p>
          <a:p>
            <a:pPr marL="0" indent="0">
              <a:buNone/>
            </a:pPr>
            <a:endParaRPr lang="en-US" sz="2000" dirty="0"/>
          </a:p>
          <a:p>
            <a:pPr lvl="1"/>
            <a:endParaRPr lang="en-US" b="1" dirty="0"/>
          </a:p>
        </p:txBody>
      </p:sp>
    </p:spTree>
    <p:extLst>
      <p:ext uri="{BB962C8B-B14F-4D97-AF65-F5344CB8AC3E}">
        <p14:creationId xmlns:p14="http://schemas.microsoft.com/office/powerpoint/2010/main" val="4181802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z="2400" b="1" dirty="0"/>
              <a:t>Fiduciary Standard of Conduct	</a:t>
            </a:r>
          </a:p>
        </p:txBody>
      </p:sp>
      <p:sp>
        <p:nvSpPr>
          <p:cNvPr id="52227" name="Rectangle 3"/>
          <p:cNvSpPr>
            <a:spLocks noGrp="1" noChangeArrowheads="1"/>
          </p:cNvSpPr>
          <p:nvPr>
            <p:ph idx="1"/>
          </p:nvPr>
        </p:nvSpPr>
        <p:spPr>
          <a:xfrm>
            <a:off x="152400" y="914400"/>
            <a:ext cx="7467600" cy="4983165"/>
          </a:xfrm>
        </p:spPr>
        <p:txBody>
          <a:bodyPr/>
          <a:lstStyle/>
          <a:p>
            <a:endParaRPr lang="en-US" sz="800" dirty="0"/>
          </a:p>
          <a:p>
            <a:r>
              <a:rPr lang="en-US" sz="2200" dirty="0"/>
              <a:t>According to the courts, fiduciaries are held to the highest standards of conduct:</a:t>
            </a:r>
          </a:p>
          <a:p>
            <a:pPr lvl="1"/>
            <a:r>
              <a:rPr lang="en-US" dirty="0"/>
              <a:t>ERISA imposes the highest standard of conduct known to the law </a:t>
            </a:r>
            <a:r>
              <a:rPr lang="en-US" i="1" dirty="0"/>
              <a:t>Reich v. Valley National Bank of Arizona </a:t>
            </a:r>
          </a:p>
          <a:p>
            <a:pPr lvl="1"/>
            <a:r>
              <a:rPr lang="en-US" dirty="0"/>
              <a:t>Not honesty alone, but the punctilio of an honor the most sensitive, is then the standard of behavior</a:t>
            </a:r>
            <a:br>
              <a:rPr lang="en-US" dirty="0"/>
            </a:br>
            <a:r>
              <a:rPr lang="en-US" i="1" dirty="0" err="1"/>
              <a:t>Meinhard</a:t>
            </a:r>
            <a:r>
              <a:rPr lang="en-US" i="1" dirty="0"/>
              <a:t> v. Salmon </a:t>
            </a:r>
          </a:p>
          <a:p>
            <a:pPr lvl="1"/>
            <a:r>
              <a:rPr lang="en-US" dirty="0"/>
              <a:t>A pure heart and an empty head are not enough to defend against a fiduciary breach </a:t>
            </a:r>
            <a:br>
              <a:rPr lang="en-US" dirty="0"/>
            </a:br>
            <a:r>
              <a:rPr lang="en-US" i="1" dirty="0"/>
              <a:t>Donovan v. Cunningham</a:t>
            </a:r>
            <a:endParaRPr lang="en-US" dirty="0"/>
          </a:p>
        </p:txBody>
      </p:sp>
    </p:spTree>
    <p:extLst>
      <p:ext uri="{BB962C8B-B14F-4D97-AF65-F5344CB8AC3E}">
        <p14:creationId xmlns:p14="http://schemas.microsoft.com/office/powerpoint/2010/main" val="1051324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z="2400" b="1" dirty="0"/>
              <a:t>Fiduciary Conduct Expected When</a:t>
            </a:r>
            <a:endParaRPr lang="en-US" sz="2800" b="1" dirty="0"/>
          </a:p>
        </p:txBody>
      </p:sp>
      <p:sp>
        <p:nvSpPr>
          <p:cNvPr id="52227" name="Rectangle 3"/>
          <p:cNvSpPr>
            <a:spLocks noGrp="1" noChangeArrowheads="1"/>
          </p:cNvSpPr>
          <p:nvPr>
            <p:ph idx="1"/>
          </p:nvPr>
        </p:nvSpPr>
        <p:spPr>
          <a:xfrm>
            <a:off x="228600" y="1066800"/>
            <a:ext cx="7467600" cy="4572000"/>
          </a:xfrm>
        </p:spPr>
        <p:txBody>
          <a:bodyPr/>
          <a:lstStyle/>
          <a:p>
            <a:pPr marL="370284" indent="-342900">
              <a:buFont typeface="Arial" panose="020B0604020202020204" pitchFamily="34" charset="0"/>
              <a:buChar char="•"/>
            </a:pPr>
            <a:r>
              <a:rPr lang="en-US" sz="2500" dirty="0"/>
              <a:t>Maintaining compliance with legal requirements</a:t>
            </a:r>
          </a:p>
          <a:p>
            <a:pPr lvl="1"/>
            <a:r>
              <a:rPr lang="en-US" sz="2100" dirty="0">
                <a:solidFill>
                  <a:srgbClr val="FF0000"/>
                </a:solidFill>
              </a:rPr>
              <a:t>Administrative valuation!</a:t>
            </a:r>
          </a:p>
          <a:p>
            <a:pPr marL="370284" indent="-342900">
              <a:buFont typeface="Arial" panose="020B0604020202020204" pitchFamily="34" charset="0"/>
              <a:buChar char="•"/>
            </a:pPr>
            <a:r>
              <a:rPr lang="en-US" sz="2500" dirty="0"/>
              <a:t>Making investment decisions</a:t>
            </a:r>
          </a:p>
          <a:p>
            <a:pPr marL="370284" indent="-342900">
              <a:buFont typeface="Arial" panose="020B0604020202020204" pitchFamily="34" charset="0"/>
              <a:buChar char="•"/>
            </a:pPr>
            <a:r>
              <a:rPr lang="en-US" sz="2500" dirty="0"/>
              <a:t>Selecting service providers</a:t>
            </a:r>
          </a:p>
          <a:p>
            <a:pPr marL="370284" indent="-342900">
              <a:buFont typeface="Arial" panose="020B0604020202020204" pitchFamily="34" charset="0"/>
              <a:buChar char="•"/>
            </a:pPr>
            <a:r>
              <a:rPr lang="en-US" sz="2500" dirty="0"/>
              <a:t>Monitoring the performance of service providers</a:t>
            </a:r>
          </a:p>
          <a:p>
            <a:pPr marL="370284" indent="-342900">
              <a:buFont typeface="Arial" panose="020B0604020202020204" pitchFamily="34" charset="0"/>
              <a:buChar char="•"/>
            </a:pPr>
            <a:r>
              <a:rPr lang="en-US" sz="2500" dirty="0"/>
              <a:t>Establishing roles and duties of service providers</a:t>
            </a:r>
          </a:p>
          <a:p>
            <a:pPr marL="370284" indent="-342900">
              <a:buFont typeface="Arial" panose="020B0604020202020204" pitchFamily="34" charset="0"/>
              <a:buChar char="•"/>
            </a:pPr>
            <a:r>
              <a:rPr lang="en-US" sz="2500" dirty="0"/>
              <a:t>Allocating fiduciary responsibility</a:t>
            </a:r>
          </a:p>
          <a:p>
            <a:pPr marL="370284" indent="-342900">
              <a:buFont typeface="Arial" panose="020B0604020202020204" pitchFamily="34" charset="0"/>
              <a:buChar char="•"/>
            </a:pPr>
            <a:r>
              <a:rPr lang="en-US" sz="2500" dirty="0"/>
              <a:t>Communicating with participants </a:t>
            </a:r>
          </a:p>
          <a:p>
            <a:pPr lvl="1"/>
            <a:endParaRPr lang="en-US" b="1" dirty="0"/>
          </a:p>
        </p:txBody>
      </p:sp>
    </p:spTree>
    <p:extLst>
      <p:ext uri="{BB962C8B-B14F-4D97-AF65-F5344CB8AC3E}">
        <p14:creationId xmlns:p14="http://schemas.microsoft.com/office/powerpoint/2010/main" val="277635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304800" y="152400"/>
            <a:ext cx="5559422" cy="808037"/>
          </a:xfrm>
        </p:spPr>
        <p:txBody>
          <a:bodyPr/>
          <a:lstStyle/>
          <a:p>
            <a:r>
              <a:rPr lang="en-US" sz="2400" b="1" dirty="0"/>
              <a:t>“Prohibited Transactions”</a:t>
            </a:r>
          </a:p>
        </p:txBody>
      </p:sp>
      <p:sp>
        <p:nvSpPr>
          <p:cNvPr id="31746" name="Content Placeholder 2"/>
          <p:cNvSpPr>
            <a:spLocks noGrp="1"/>
          </p:cNvSpPr>
          <p:nvPr>
            <p:ph idx="1"/>
          </p:nvPr>
        </p:nvSpPr>
        <p:spPr>
          <a:xfrm>
            <a:off x="304800" y="1066800"/>
            <a:ext cx="7467600" cy="4286250"/>
          </a:xfrm>
        </p:spPr>
        <p:txBody>
          <a:bodyPr/>
          <a:lstStyle/>
          <a:p>
            <a:pPr marL="370284" indent="-342900">
              <a:buFont typeface="Arial" panose="020B0604020202020204" pitchFamily="34" charset="0"/>
              <a:buChar char="•"/>
            </a:pPr>
            <a:r>
              <a:rPr lang="en-US" sz="2200" dirty="0"/>
              <a:t>No self dealing </a:t>
            </a:r>
          </a:p>
          <a:p>
            <a:pPr marL="370284" indent="-342900">
              <a:buFont typeface="Arial" panose="020B0604020202020204" pitchFamily="34" charset="0"/>
              <a:buChar char="•"/>
            </a:pPr>
            <a:r>
              <a:rPr lang="en-US" sz="2200" dirty="0"/>
              <a:t>No conflict of interest transactions</a:t>
            </a:r>
          </a:p>
          <a:p>
            <a:pPr marL="370284" indent="-342900">
              <a:buFont typeface="Arial" panose="020B0604020202020204" pitchFamily="34" charset="0"/>
              <a:buChar char="•"/>
            </a:pPr>
            <a:r>
              <a:rPr lang="en-US" sz="2200" dirty="0"/>
              <a:t>Specific prohibited transactions with a “party in interest” as defined in ERISA – </a:t>
            </a:r>
            <a:r>
              <a:rPr lang="en-US" sz="2200" b="1" u="sng" dirty="0">
                <a:solidFill>
                  <a:srgbClr val="FF0000"/>
                </a:solidFill>
              </a:rPr>
              <a:t>ESOP loans</a:t>
            </a:r>
          </a:p>
          <a:p>
            <a:pPr lvl="1"/>
            <a:r>
              <a:rPr lang="en-US" dirty="0"/>
              <a:t>Sale, exchange, or leasing of any property</a:t>
            </a:r>
          </a:p>
          <a:p>
            <a:pPr lvl="1"/>
            <a:r>
              <a:rPr lang="en-US" dirty="0"/>
              <a:t>Lending of money or extension of credit</a:t>
            </a:r>
          </a:p>
          <a:p>
            <a:pPr lvl="1"/>
            <a:r>
              <a:rPr lang="en-US" dirty="0"/>
              <a:t>Furnishing of goods, services, or other facilities</a:t>
            </a:r>
          </a:p>
          <a:p>
            <a:pPr lvl="1"/>
            <a:r>
              <a:rPr lang="en-US" dirty="0"/>
              <a:t>Transfer or use of any assets of the plan</a:t>
            </a:r>
          </a:p>
          <a:p>
            <a:pPr lvl="1"/>
            <a:r>
              <a:rPr lang="en-US" dirty="0"/>
              <a:t>Acquisition of any employer property or securities unless certain conditions are met</a:t>
            </a:r>
          </a:p>
          <a:p>
            <a:pPr lvl="2"/>
            <a:endParaRPr lang="en-US" dirty="0"/>
          </a:p>
          <a:p>
            <a:pPr marL="370284" indent="-342900">
              <a:buFont typeface="Arial" panose="020B0604020202020204" pitchFamily="34" charset="0"/>
              <a:buChar char="•"/>
            </a:pPr>
            <a:endParaRPr lang="en-US" dirty="0"/>
          </a:p>
        </p:txBody>
      </p:sp>
      <p:sp>
        <p:nvSpPr>
          <p:cNvPr id="27651" name="Slide Number Placeholder 3"/>
          <p:cNvSpPr txBox="1">
            <a:spLocks noGrp="1"/>
          </p:cNvSpPr>
          <p:nvPr/>
        </p:nvSpPr>
        <p:spPr bwMode="auto">
          <a:xfrm>
            <a:off x="8145463" y="6378581"/>
            <a:ext cx="685800" cy="307975"/>
          </a:xfrm>
          <a:prstGeom prst="rect">
            <a:avLst/>
          </a:prstGeom>
          <a:noFill/>
          <a:ln>
            <a:miter lim="800000"/>
            <a:headEnd/>
            <a:tailEnd/>
          </a:ln>
          <a:extLst/>
        </p:spPr>
        <p:txBody>
          <a:bodyPr lIns="0" tIns="0" rIns="0" bIns="0"/>
          <a:lstStyle/>
          <a:p>
            <a:pPr algn="r">
              <a:defRPr/>
            </a:pPr>
            <a:endParaRPr lang="en-US" sz="1000" b="0" dirty="0">
              <a:solidFill>
                <a:srgbClr val="3B3B3B"/>
              </a:solidFill>
              <a:latin typeface="+mn-lt"/>
            </a:endParaRPr>
          </a:p>
        </p:txBody>
      </p:sp>
    </p:spTree>
    <p:extLst>
      <p:ext uri="{BB962C8B-B14F-4D97-AF65-F5344CB8AC3E}">
        <p14:creationId xmlns:p14="http://schemas.microsoft.com/office/powerpoint/2010/main" val="3471632019"/>
      </p:ext>
    </p:extLst>
  </p:cSld>
  <p:clrMapOvr>
    <a:masterClrMapping/>
  </p:clrMapOvr>
</p:sld>
</file>

<file path=ppt/theme/theme1.xml><?xml version="1.0" encoding="utf-8"?>
<a:theme xmlns:a="http://schemas.openxmlformats.org/drawingml/2006/main" name="Techn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spDef>
      <a:spPr bwMode="auto">
        <a:solidFill>
          <a:srgbClr val="003399">
            <a:alpha val="40000"/>
          </a:srgbClr>
        </a:solidFill>
        <a:ln w="9525" cap="flat" cmpd="sng">
          <a:noFill/>
          <a:prstDash val="solid"/>
          <a:round/>
          <a:headEnd type="none" w="med" len="med"/>
          <a:tailEnd type="none" w="med" len="med"/>
        </a:ln>
        <a:effectLst>
          <a:outerShdw blurRad="63500" dist="50800" dir="10800000" algn="ctr" rotWithShape="0">
            <a:srgbClr val="000000">
              <a:alpha val="45000"/>
            </a:srgbClr>
          </a:outerShdw>
        </a:effectLst>
      </a:spPr>
      <a:bodyPr/>
      <a:lstStyle>
        <a:defPPr eaLnBrk="1" hangingPunct="1">
          <a:defRPr>
            <a:latin typeface="Arial" pitchFamily="-112" charset="0"/>
            <a:ea typeface="+mn-ea"/>
            <a:cs typeface="+mn-cs"/>
          </a:defRPr>
        </a:defPPr>
      </a:lst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2098</Words>
  <Application>Microsoft Office PowerPoint</Application>
  <PresentationFormat>On-screen Show (4:3)</PresentationFormat>
  <Paragraphs>250</Paragraphs>
  <Slides>28</Slides>
  <Notes>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Technic</vt:lpstr>
      <vt:lpstr>PowerPoint Presentation</vt:lpstr>
      <vt:lpstr>Gregory E. Kniesel, ASA</vt:lpstr>
      <vt:lpstr>Emily Rickard</vt:lpstr>
      <vt:lpstr>Circular 230 Disclosure</vt:lpstr>
      <vt:lpstr>Legal and Regulatory Framework</vt:lpstr>
      <vt:lpstr>Fiduciary Duties</vt:lpstr>
      <vt:lpstr>Fiduciary Standard of Conduct </vt:lpstr>
      <vt:lpstr>Fiduciary Conduct Expected When</vt:lpstr>
      <vt:lpstr>“Prohibited Transactions”</vt:lpstr>
      <vt:lpstr>Reliance on Experts</vt:lpstr>
      <vt:lpstr>Process is the Key to Prudence</vt:lpstr>
      <vt:lpstr>Process Agreements</vt:lpstr>
      <vt:lpstr>In-Depth Reviewing of the Valuation Report</vt:lpstr>
      <vt:lpstr>Uniform Standards of Professional Appraisal Practice</vt:lpstr>
      <vt:lpstr>Revenue Ruling 59-60</vt:lpstr>
      <vt:lpstr>Proposed Regulation Adequate Consideration </vt:lpstr>
      <vt:lpstr>Valuation and Process  </vt:lpstr>
      <vt:lpstr>Due Diligence Process for Determining Value </vt:lpstr>
      <vt:lpstr>Common Fiduciary Fumbles</vt:lpstr>
      <vt:lpstr>Questions the Trustee Should Be Asking</vt:lpstr>
      <vt:lpstr>Questions the Trustee Should Be Asking</vt:lpstr>
      <vt:lpstr>Questions the Trustee Should Be Asking</vt:lpstr>
      <vt:lpstr>Possible “Red Flags” in the Valuation Process</vt:lpstr>
      <vt:lpstr>Possible “Red Flags” in the Valuation Process</vt:lpstr>
      <vt:lpstr>Possible “Red Flags” in the Valuation Process</vt:lpstr>
      <vt:lpstr>Final Thoughts</vt:lpstr>
      <vt:lpstr>Don’t Forget!</vt:lpstr>
      <vt:lpstr>Questions ?</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Felix, Michelle</dc:creator>
  <cp:lastModifiedBy>Michelle Felix</cp:lastModifiedBy>
  <cp:revision>2</cp:revision>
  <dcterms:modified xsi:type="dcterms:W3CDTF">2018-06-21T15:39:01Z</dcterms:modified>
</cp:coreProperties>
</file>